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9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x="18288000" cy="10287000"/>
  <p:notesSz cx="6858000" cy="9144000"/>
  <p:embeddedFontLst>
    <p:embeddedFont>
      <p:font typeface="Heading Now 71-78" charset="1" panose="00000000000000000000"/>
      <p:regular r:id="rId46"/>
    </p:embeddedFont>
    <p:embeddedFont>
      <p:font typeface="Heading Now 71-78 Italics" charset="1" panose="00000500000000000000"/>
      <p:regular r:id="rId47"/>
    </p:embeddedFont>
    <p:embeddedFont>
      <p:font typeface="Heading Now 71-78 Bold" charset="1" panose="00000000000000000000"/>
      <p:regular r:id="rId48"/>
    </p:embeddedFont>
    <p:embeddedFont>
      <p:font typeface="Open Sans" charset="1" panose="020B0606030504020204"/>
      <p:regular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notesMasters/notesMaster1.xml" Type="http://schemas.openxmlformats.org/officeDocument/2006/relationships/notesMaster"/><Relationship Id="rId5" Target="tableStyles.xml" Type="http://schemas.openxmlformats.org/officeDocument/2006/relationships/tableStyles"/><Relationship Id="rId50" Target="theme/theme2.xml" Type="http://schemas.openxmlformats.org/officeDocument/2006/relationships/theme"/><Relationship Id="rId51" Target="notesSlides/notesSlide1.xml" Type="http://schemas.openxmlformats.org/officeDocument/2006/relationships/notesSlide"/><Relationship Id="rId52" Target="notesSlides/notesSlide2.xml" Type="http://schemas.openxmlformats.org/officeDocument/2006/relationships/notesSlide"/><Relationship Id="rId53" Target="notesSlides/notesSlide3.xml" Type="http://schemas.openxmlformats.org/officeDocument/2006/relationships/notesSlide"/><Relationship Id="rId54" Target="notesSlides/notesSlide4.xml" Type="http://schemas.openxmlformats.org/officeDocument/2006/relationships/notesSlide"/><Relationship Id="rId55" Target="notesSlides/notesSlide5.xml" Type="http://schemas.openxmlformats.org/officeDocument/2006/relationships/notesSlide"/><Relationship Id="rId56" Target="fonts/font56.fntdata" Type="http://schemas.openxmlformats.org/officeDocument/2006/relationships/font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2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Una vez ya tenemos el modelado de los datos, es hora de obtener la puntuación de match. Es decir, a partir de una vacante junto a nuestra base de datos de empleados, obtener los top 5 empleados que más se ajusten a nuestra vacante.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Para ello, primero tenemos que procesar la vacante para extraer los requisitos exigidos en el texto libre. </a:t>
            </a:r>
          </a:p>
          <a:p>
            <a:r>
              <a:rPr lang="en-US"/>
              <a:t>En este ejemplo, podemos observar que el puesto se encuentra en Madrid, se requieren las habilidades de orientación de resultados, trabajo en equipo y comunicación.</a:t>
            </a:r>
          </a:p>
          <a:p>
            <a:r>
              <a:rPr lang="en-US"/>
              <a:t>Además, la persona debe tener como mínimo el título de la ESO, con una experiencia de 1 año, y que sepa hablar español e inglés.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 esta información, rellenamos los campos que hemos definido previamente para pasar la vacante a un fichero en formato JSON.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Ahora que ya tenemos nuestra vacante procesada, podemos definir la función de puntuación. En nuestro caso, hemos considerado que la siguiente la puntuación es la más óptima. </a:t>
            </a:r>
          </a:p>
          <a:p>
            <a:r>
              <a:rPr lang="en-US"/>
              <a:t>La educación tendría un peso de 2 puntos, la experiencia 3, la ubicación, es decir, si se encuentra en la misma región o tiene disponibilidad de movilidad 1 punto, mientras que los idiomas serían 2 puntos. Por último, las soft skills puntuarían 1 punto cada una.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De cara al futuro, algunas de las recomendaciones que hemos propuesto son: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Relationship Id="rId3" Target="../media/image36.jpeg" Type="http://schemas.openxmlformats.org/officeDocument/2006/relationships/image"/><Relationship Id="rId4" Target="../media/image37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46.png" Type="http://schemas.openxmlformats.org/officeDocument/2006/relationships/image"/><Relationship Id="rId12" Target="../media/image47.svg" Type="http://schemas.openxmlformats.org/officeDocument/2006/relationships/image"/><Relationship Id="rId2" Target="../notesSlides/notesSlide1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notesSlides/notesSlide2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0.png" Type="http://schemas.openxmlformats.org/officeDocument/2006/relationships/image"/><Relationship Id="rId6" Target="../media/image41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38.png" Type="http://schemas.openxmlformats.org/officeDocument/2006/relationships/image"/><Relationship Id="rId4" Target="../media/image3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jpeg" Type="http://schemas.openxmlformats.org/officeDocument/2006/relationships/image"/><Relationship Id="rId3" Target="../media/VAGlTsdJSFM.mp4" Type="http://schemas.openxmlformats.org/officeDocument/2006/relationships/video"/><Relationship Id="rId4" Target="../media/VAGlTsdJSFM.mp4" Type="http://schemas.microsoft.com/office/2007/relationships/media"/><Relationship Id="rId5" Target="https://vimeo.com/1077394218?share=copy#t=0" TargetMode="External" Type="http://schemas.openxmlformats.org/officeDocument/2006/relationships/hyperlink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0.gif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Relationship Id="rId3" Target="../media/image6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jimenacp/talent-match-refined" TargetMode="External" Type="http://schemas.openxmlformats.org/officeDocument/2006/relationships/hyperlink"/><Relationship Id="rId3" Target="../media/image63.png" Type="http://schemas.openxmlformats.org/officeDocument/2006/relationships/image"/><Relationship Id="rId4" Target="https://github.com/jimenacp/talent-match-refined" TargetMode="External" Type="http://schemas.openxmlformats.org/officeDocument/2006/relationships/hyperlink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Relationship Id="rId6" Target="../media/image1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050939"/>
            <a:ext cx="8731963" cy="4426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198"/>
              </a:lnSpc>
            </a:pPr>
            <a:r>
              <a:rPr lang="en-US" sz="8630" spc="-543">
                <a:solidFill>
                  <a:srgbClr val="14122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</a:t>
            </a:r>
            <a:r>
              <a:rPr lang="en-US" sz="8630" spc="-543" strike="noStrike" u="none">
                <a:solidFill>
                  <a:srgbClr val="141223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otor de Recomendación de Talento Interno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32508" y="8641602"/>
            <a:ext cx="8922463" cy="63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MVP – Ret</a:t>
            </a:r>
            <a:r>
              <a:rPr lang="en-US" sz="3231" strike="noStrike" u="none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 People Tech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32508" y="3175759"/>
            <a:ext cx="4263912" cy="56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633"/>
              </a:lnSpc>
            </a:pPr>
            <a:r>
              <a:rPr lang="en-US" sz="3633" spc="-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INDITEX</a:t>
            </a:r>
          </a:p>
        </p:txBody>
      </p:sp>
      <p:grpSp>
        <p:nvGrpSpPr>
          <p:cNvPr name="Group 5" id="5"/>
          <p:cNvGrpSpPr/>
          <p:nvPr/>
        </p:nvGrpSpPr>
        <p:grpSpPr>
          <a:xfrm rot="-5400000">
            <a:off x="15677360" y="-2449714"/>
            <a:ext cx="2111964" cy="7740592"/>
            <a:chOff x="0" y="0"/>
            <a:chExt cx="813784" cy="29826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3784" cy="2982612"/>
            </a:xfrm>
            <a:custGeom>
              <a:avLst/>
              <a:gdLst/>
              <a:ahLst/>
              <a:cxnLst/>
              <a:rect r="r" b="b" t="t" l="l"/>
              <a:pathLst>
                <a:path h="2982612" w="813784">
                  <a:moveTo>
                    <a:pt x="366574" y="0"/>
                  </a:moveTo>
                  <a:lnTo>
                    <a:pt x="447209" y="0"/>
                  </a:lnTo>
                  <a:cubicBezTo>
                    <a:pt x="544431" y="0"/>
                    <a:pt x="637670" y="38621"/>
                    <a:pt x="706416" y="107367"/>
                  </a:cubicBezTo>
                  <a:cubicBezTo>
                    <a:pt x="775163" y="176113"/>
                    <a:pt x="813784" y="269353"/>
                    <a:pt x="813784" y="366574"/>
                  </a:cubicBezTo>
                  <a:lnTo>
                    <a:pt x="813784" y="2616037"/>
                  </a:lnTo>
                  <a:cubicBezTo>
                    <a:pt x="813784" y="2713259"/>
                    <a:pt x="775163" y="2806498"/>
                    <a:pt x="706416" y="2875245"/>
                  </a:cubicBezTo>
                  <a:cubicBezTo>
                    <a:pt x="637670" y="2943991"/>
                    <a:pt x="544431" y="2982612"/>
                    <a:pt x="447209" y="2982612"/>
                  </a:cubicBezTo>
                  <a:lnTo>
                    <a:pt x="366574" y="2982612"/>
                  </a:lnTo>
                  <a:cubicBezTo>
                    <a:pt x="269353" y="2982612"/>
                    <a:pt x="176113" y="2943991"/>
                    <a:pt x="107367" y="2875245"/>
                  </a:cubicBezTo>
                  <a:cubicBezTo>
                    <a:pt x="38621" y="2806498"/>
                    <a:pt x="0" y="2713259"/>
                    <a:pt x="0" y="2616037"/>
                  </a:cubicBezTo>
                  <a:lnTo>
                    <a:pt x="0" y="366574"/>
                  </a:lnTo>
                  <a:cubicBezTo>
                    <a:pt x="0" y="269353"/>
                    <a:pt x="38621" y="176113"/>
                    <a:pt x="107367" y="107367"/>
                  </a:cubicBezTo>
                  <a:cubicBezTo>
                    <a:pt x="176113" y="38621"/>
                    <a:pt x="269353" y="0"/>
                    <a:pt x="366574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3784" cy="30397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1845447" y="3727572"/>
            <a:ext cx="2111964" cy="4680930"/>
            <a:chOff x="0" y="0"/>
            <a:chExt cx="813784" cy="180366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3784" cy="1803660"/>
            </a:xfrm>
            <a:custGeom>
              <a:avLst/>
              <a:gdLst/>
              <a:ahLst/>
              <a:cxnLst/>
              <a:rect r="r" b="b" t="t" l="l"/>
              <a:pathLst>
                <a:path h="1803660" w="813784">
                  <a:moveTo>
                    <a:pt x="366574" y="0"/>
                  </a:moveTo>
                  <a:lnTo>
                    <a:pt x="447209" y="0"/>
                  </a:lnTo>
                  <a:cubicBezTo>
                    <a:pt x="544431" y="0"/>
                    <a:pt x="637670" y="38621"/>
                    <a:pt x="706416" y="107367"/>
                  </a:cubicBezTo>
                  <a:cubicBezTo>
                    <a:pt x="775163" y="176113"/>
                    <a:pt x="813784" y="269353"/>
                    <a:pt x="813784" y="366574"/>
                  </a:cubicBezTo>
                  <a:lnTo>
                    <a:pt x="813784" y="1437086"/>
                  </a:lnTo>
                  <a:cubicBezTo>
                    <a:pt x="813784" y="1534307"/>
                    <a:pt x="775163" y="1627547"/>
                    <a:pt x="706416" y="1696293"/>
                  </a:cubicBezTo>
                  <a:cubicBezTo>
                    <a:pt x="637670" y="1765039"/>
                    <a:pt x="544431" y="1803660"/>
                    <a:pt x="447209" y="1803660"/>
                  </a:cubicBezTo>
                  <a:lnTo>
                    <a:pt x="366574" y="1803660"/>
                  </a:lnTo>
                  <a:cubicBezTo>
                    <a:pt x="269353" y="1803660"/>
                    <a:pt x="176113" y="1765039"/>
                    <a:pt x="107367" y="1696293"/>
                  </a:cubicBezTo>
                  <a:cubicBezTo>
                    <a:pt x="38621" y="1627547"/>
                    <a:pt x="0" y="1534307"/>
                    <a:pt x="0" y="1437086"/>
                  </a:cubicBezTo>
                  <a:lnTo>
                    <a:pt x="0" y="366574"/>
                  </a:lnTo>
                  <a:cubicBezTo>
                    <a:pt x="0" y="269353"/>
                    <a:pt x="38621" y="176113"/>
                    <a:pt x="107367" y="107367"/>
                  </a:cubicBezTo>
                  <a:cubicBezTo>
                    <a:pt x="176113" y="38621"/>
                    <a:pt x="269353" y="0"/>
                    <a:pt x="366574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813784" cy="1860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560964" y="364600"/>
            <a:ext cx="2109411" cy="2109411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560964" y="2683676"/>
            <a:ext cx="5912436" cy="2111964"/>
            <a:chOff x="0" y="0"/>
            <a:chExt cx="1340109" cy="47869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40109" cy="478696"/>
            </a:xfrm>
            <a:custGeom>
              <a:avLst/>
              <a:gdLst/>
              <a:ahLst/>
              <a:cxnLst/>
              <a:rect r="r" b="b" t="t" l="l"/>
              <a:pathLst>
                <a:path h="478696" w="1340109">
                  <a:moveTo>
                    <a:pt x="130943" y="0"/>
                  </a:moveTo>
                  <a:lnTo>
                    <a:pt x="1209166" y="0"/>
                  </a:lnTo>
                  <a:cubicBezTo>
                    <a:pt x="1281484" y="0"/>
                    <a:pt x="1340109" y="58625"/>
                    <a:pt x="1340109" y="130943"/>
                  </a:cubicBezTo>
                  <a:lnTo>
                    <a:pt x="1340109" y="347753"/>
                  </a:lnTo>
                  <a:cubicBezTo>
                    <a:pt x="1340109" y="382482"/>
                    <a:pt x="1326313" y="415787"/>
                    <a:pt x="1301757" y="440344"/>
                  </a:cubicBezTo>
                  <a:cubicBezTo>
                    <a:pt x="1277200" y="464901"/>
                    <a:pt x="1243894" y="478696"/>
                    <a:pt x="1209166" y="478696"/>
                  </a:cubicBezTo>
                  <a:lnTo>
                    <a:pt x="130943" y="478696"/>
                  </a:lnTo>
                  <a:cubicBezTo>
                    <a:pt x="58625" y="478696"/>
                    <a:pt x="0" y="420071"/>
                    <a:pt x="0" y="347753"/>
                  </a:cubicBezTo>
                  <a:lnTo>
                    <a:pt x="0" y="130943"/>
                  </a:lnTo>
                  <a:cubicBezTo>
                    <a:pt x="0" y="96215"/>
                    <a:pt x="13796" y="62909"/>
                    <a:pt x="38352" y="38352"/>
                  </a:cubicBezTo>
                  <a:cubicBezTo>
                    <a:pt x="62909" y="13796"/>
                    <a:pt x="96215" y="0"/>
                    <a:pt x="130943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2683" r="0" b="-33832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506013" y="4994861"/>
            <a:ext cx="5912436" cy="2111964"/>
            <a:chOff x="0" y="0"/>
            <a:chExt cx="1340109" cy="47869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340109" cy="478696"/>
            </a:xfrm>
            <a:custGeom>
              <a:avLst/>
              <a:gdLst/>
              <a:ahLst/>
              <a:cxnLst/>
              <a:rect r="r" b="b" t="t" l="l"/>
              <a:pathLst>
                <a:path h="478696" w="1340109">
                  <a:moveTo>
                    <a:pt x="130943" y="0"/>
                  </a:moveTo>
                  <a:lnTo>
                    <a:pt x="1209166" y="0"/>
                  </a:lnTo>
                  <a:cubicBezTo>
                    <a:pt x="1281484" y="0"/>
                    <a:pt x="1340109" y="58625"/>
                    <a:pt x="1340109" y="130943"/>
                  </a:cubicBezTo>
                  <a:lnTo>
                    <a:pt x="1340109" y="347753"/>
                  </a:lnTo>
                  <a:cubicBezTo>
                    <a:pt x="1340109" y="382482"/>
                    <a:pt x="1326313" y="415787"/>
                    <a:pt x="1301757" y="440344"/>
                  </a:cubicBezTo>
                  <a:cubicBezTo>
                    <a:pt x="1277200" y="464901"/>
                    <a:pt x="1243894" y="478696"/>
                    <a:pt x="1209166" y="478696"/>
                  </a:cubicBezTo>
                  <a:lnTo>
                    <a:pt x="130943" y="478696"/>
                  </a:lnTo>
                  <a:cubicBezTo>
                    <a:pt x="58625" y="478696"/>
                    <a:pt x="0" y="420071"/>
                    <a:pt x="0" y="347753"/>
                  </a:cubicBezTo>
                  <a:lnTo>
                    <a:pt x="0" y="130943"/>
                  </a:lnTo>
                  <a:cubicBezTo>
                    <a:pt x="0" y="96215"/>
                    <a:pt x="13796" y="62909"/>
                    <a:pt x="38352" y="38352"/>
                  </a:cubicBezTo>
                  <a:cubicBezTo>
                    <a:pt x="62909" y="13796"/>
                    <a:pt x="96215" y="0"/>
                    <a:pt x="130943" y="0"/>
                  </a:cubicBezTo>
                  <a:close/>
                </a:path>
              </a:pathLst>
            </a:custGeom>
            <a:blipFill>
              <a:blip r:embed="rId3"/>
              <a:stretch>
                <a:fillRect l="-12984" t="-165954" r="0" b="-20879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-5400000">
            <a:off x="18017825" y="1399192"/>
            <a:ext cx="2111964" cy="4680930"/>
            <a:chOff x="0" y="0"/>
            <a:chExt cx="813784" cy="180366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3784" cy="1803660"/>
            </a:xfrm>
            <a:custGeom>
              <a:avLst/>
              <a:gdLst/>
              <a:ahLst/>
              <a:cxnLst/>
              <a:rect r="r" b="b" t="t" l="l"/>
              <a:pathLst>
                <a:path h="1803660" w="813784">
                  <a:moveTo>
                    <a:pt x="366574" y="0"/>
                  </a:moveTo>
                  <a:lnTo>
                    <a:pt x="447209" y="0"/>
                  </a:lnTo>
                  <a:cubicBezTo>
                    <a:pt x="544431" y="0"/>
                    <a:pt x="637670" y="38621"/>
                    <a:pt x="706416" y="107367"/>
                  </a:cubicBezTo>
                  <a:cubicBezTo>
                    <a:pt x="775163" y="176113"/>
                    <a:pt x="813784" y="269353"/>
                    <a:pt x="813784" y="366574"/>
                  </a:cubicBezTo>
                  <a:lnTo>
                    <a:pt x="813784" y="1437086"/>
                  </a:lnTo>
                  <a:cubicBezTo>
                    <a:pt x="813784" y="1534307"/>
                    <a:pt x="775163" y="1627547"/>
                    <a:pt x="706416" y="1696293"/>
                  </a:cubicBezTo>
                  <a:cubicBezTo>
                    <a:pt x="637670" y="1765039"/>
                    <a:pt x="544431" y="1803660"/>
                    <a:pt x="447209" y="1803660"/>
                  </a:cubicBezTo>
                  <a:lnTo>
                    <a:pt x="366574" y="1803660"/>
                  </a:lnTo>
                  <a:cubicBezTo>
                    <a:pt x="269353" y="1803660"/>
                    <a:pt x="176113" y="1765039"/>
                    <a:pt x="107367" y="1696293"/>
                  </a:cubicBezTo>
                  <a:cubicBezTo>
                    <a:pt x="38621" y="1627547"/>
                    <a:pt x="0" y="1534307"/>
                    <a:pt x="0" y="1437086"/>
                  </a:cubicBezTo>
                  <a:lnTo>
                    <a:pt x="0" y="366574"/>
                  </a:lnTo>
                  <a:cubicBezTo>
                    <a:pt x="0" y="269353"/>
                    <a:pt x="38621" y="176113"/>
                    <a:pt x="107367" y="107367"/>
                  </a:cubicBezTo>
                  <a:cubicBezTo>
                    <a:pt x="176113" y="38621"/>
                    <a:pt x="269353" y="0"/>
                    <a:pt x="36657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13784" cy="18608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0921839" y="689535"/>
            <a:ext cx="1387660" cy="1462093"/>
          </a:xfrm>
          <a:custGeom>
            <a:avLst/>
            <a:gdLst/>
            <a:ahLst/>
            <a:cxnLst/>
            <a:rect r="r" b="b" t="t" l="l"/>
            <a:pathLst>
              <a:path h="1462093" w="1387660">
                <a:moveTo>
                  <a:pt x="0" y="0"/>
                </a:moveTo>
                <a:lnTo>
                  <a:pt x="1387660" y="0"/>
                </a:lnTo>
                <a:lnTo>
                  <a:pt x="1387660" y="1462094"/>
                </a:lnTo>
                <a:lnTo>
                  <a:pt x="0" y="14620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5400000">
            <a:off x="17470631" y="2693486"/>
            <a:ext cx="1416724" cy="2101648"/>
          </a:xfrm>
          <a:custGeom>
            <a:avLst/>
            <a:gdLst/>
            <a:ahLst/>
            <a:cxnLst/>
            <a:rect r="r" b="b" t="t" l="l"/>
            <a:pathLst>
              <a:path h="2101648" w="1416724">
                <a:moveTo>
                  <a:pt x="0" y="0"/>
                </a:moveTo>
                <a:lnTo>
                  <a:pt x="1416725" y="0"/>
                </a:lnTo>
                <a:lnTo>
                  <a:pt x="1416725" y="2101648"/>
                </a:lnTo>
                <a:lnTo>
                  <a:pt x="0" y="21016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8929968" y="8641602"/>
            <a:ext cx="8922463" cy="632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524"/>
              </a:lnSpc>
              <a:spcBef>
                <a:spcPct val="0"/>
              </a:spcBef>
            </a:pPr>
            <a:r>
              <a:rPr lang="en-US" sz="323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Abril 2025, Madrid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73009" y="3141541"/>
            <a:ext cx="13941983" cy="6796717"/>
          </a:xfrm>
          <a:custGeom>
            <a:avLst/>
            <a:gdLst/>
            <a:ahLst/>
            <a:cxnLst/>
            <a:rect r="r" b="b" t="t" l="l"/>
            <a:pathLst>
              <a:path h="6796717" w="13941983">
                <a:moveTo>
                  <a:pt x="0" y="0"/>
                </a:moveTo>
                <a:lnTo>
                  <a:pt x="13941982" y="0"/>
                </a:lnTo>
                <a:lnTo>
                  <a:pt x="13941982" y="6796716"/>
                </a:lnTo>
                <a:lnTo>
                  <a:pt x="0" y="6796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6955" y="2244286"/>
            <a:ext cx="1057408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sabemos sobre nuestros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2317" y="3141541"/>
            <a:ext cx="8776930" cy="6790498"/>
          </a:xfrm>
          <a:custGeom>
            <a:avLst/>
            <a:gdLst/>
            <a:ahLst/>
            <a:cxnLst/>
            <a:rect r="r" b="b" t="t" l="l"/>
            <a:pathLst>
              <a:path h="6790498" w="8776930">
                <a:moveTo>
                  <a:pt x="0" y="0"/>
                </a:moveTo>
                <a:lnTo>
                  <a:pt x="8776931" y="0"/>
                </a:lnTo>
                <a:lnTo>
                  <a:pt x="8776931" y="6790498"/>
                </a:lnTo>
                <a:lnTo>
                  <a:pt x="0" y="67904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72919" y="3141541"/>
            <a:ext cx="9015081" cy="6316122"/>
          </a:xfrm>
          <a:custGeom>
            <a:avLst/>
            <a:gdLst/>
            <a:ahLst/>
            <a:cxnLst/>
            <a:rect r="r" b="b" t="t" l="l"/>
            <a:pathLst>
              <a:path h="6316122" w="9015081">
                <a:moveTo>
                  <a:pt x="0" y="0"/>
                </a:moveTo>
                <a:lnTo>
                  <a:pt x="9015081" y="0"/>
                </a:lnTo>
                <a:lnTo>
                  <a:pt x="9015081" y="6316121"/>
                </a:lnTo>
                <a:lnTo>
                  <a:pt x="0" y="63161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56955" y="2244286"/>
            <a:ext cx="1057408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sabemos sobre nuestros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40497" y="2939810"/>
            <a:ext cx="13319166" cy="7941553"/>
          </a:xfrm>
          <a:custGeom>
            <a:avLst/>
            <a:gdLst/>
            <a:ahLst/>
            <a:cxnLst/>
            <a:rect r="r" b="b" t="t" l="l"/>
            <a:pathLst>
              <a:path h="7941553" w="13319166">
                <a:moveTo>
                  <a:pt x="0" y="0"/>
                </a:moveTo>
                <a:lnTo>
                  <a:pt x="13319166" y="0"/>
                </a:lnTo>
                <a:lnTo>
                  <a:pt x="13319166" y="7941553"/>
                </a:lnTo>
                <a:lnTo>
                  <a:pt x="0" y="7941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56955" y="2244286"/>
            <a:ext cx="1057408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sabemos sobre nuestros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5165" y="3009896"/>
            <a:ext cx="14377669" cy="7045058"/>
          </a:xfrm>
          <a:custGeom>
            <a:avLst/>
            <a:gdLst/>
            <a:ahLst/>
            <a:cxnLst/>
            <a:rect r="r" b="b" t="t" l="l"/>
            <a:pathLst>
              <a:path h="7045058" w="14377669">
                <a:moveTo>
                  <a:pt x="0" y="0"/>
                </a:moveTo>
                <a:lnTo>
                  <a:pt x="14377670" y="0"/>
                </a:lnTo>
                <a:lnTo>
                  <a:pt x="14377670" y="7045058"/>
                </a:lnTo>
                <a:lnTo>
                  <a:pt x="0" y="7045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63317" y="2244286"/>
            <a:ext cx="11161365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opinan los superiores de los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74543" y="2958435"/>
            <a:ext cx="14538914" cy="7142242"/>
          </a:xfrm>
          <a:custGeom>
            <a:avLst/>
            <a:gdLst/>
            <a:ahLst/>
            <a:cxnLst/>
            <a:rect r="r" b="b" t="t" l="l"/>
            <a:pathLst>
              <a:path h="7142242" w="14538914">
                <a:moveTo>
                  <a:pt x="0" y="0"/>
                </a:moveTo>
                <a:lnTo>
                  <a:pt x="14538914" y="0"/>
                </a:lnTo>
                <a:lnTo>
                  <a:pt x="14538914" y="7142242"/>
                </a:lnTo>
                <a:lnTo>
                  <a:pt x="0" y="7142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563317" y="2244286"/>
            <a:ext cx="11161365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opinan los superiores de los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6625" y="3789631"/>
            <a:ext cx="2159967" cy="1881135"/>
          </a:xfrm>
          <a:custGeom>
            <a:avLst/>
            <a:gdLst/>
            <a:ahLst/>
            <a:cxnLst/>
            <a:rect r="r" b="b" t="t" l="l"/>
            <a:pathLst>
              <a:path h="1881135" w="2159967">
                <a:moveTo>
                  <a:pt x="0" y="0"/>
                </a:moveTo>
                <a:lnTo>
                  <a:pt x="2159967" y="0"/>
                </a:lnTo>
                <a:lnTo>
                  <a:pt x="2159967" y="1881135"/>
                </a:lnTo>
                <a:lnTo>
                  <a:pt x="0" y="188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0602" y="3240005"/>
            <a:ext cx="10366229" cy="6018295"/>
          </a:xfrm>
          <a:custGeom>
            <a:avLst/>
            <a:gdLst/>
            <a:ahLst/>
            <a:cxnLst/>
            <a:rect r="r" b="b" t="t" l="l"/>
            <a:pathLst>
              <a:path h="6018295" w="10366229">
                <a:moveTo>
                  <a:pt x="0" y="0"/>
                </a:moveTo>
                <a:lnTo>
                  <a:pt x="10366229" y="0"/>
                </a:lnTo>
                <a:lnTo>
                  <a:pt x="10366229" y="6018295"/>
                </a:lnTo>
                <a:lnTo>
                  <a:pt x="0" y="6018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2" t="0" r="-732" b="-398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563317" y="2244286"/>
            <a:ext cx="11161365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opinan los superiores de los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57861" y="6011028"/>
            <a:ext cx="5785396" cy="256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8"/>
              </a:lnSpc>
            </a:pPr>
            <a:r>
              <a:rPr lang="en-US" b="true" sz="5570" spc="-111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65.8% </a:t>
            </a:r>
          </a:p>
          <a:p>
            <a:pPr algn="ctr">
              <a:lnSpc>
                <a:spcPts val="5838"/>
              </a:lnSpc>
            </a:pPr>
            <a:r>
              <a:rPr lang="en-US" b="true" sz="4170" spc="-83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de los empleados </a:t>
            </a:r>
          </a:p>
          <a:p>
            <a:pPr algn="ctr">
              <a:lnSpc>
                <a:spcPts val="5838"/>
              </a:lnSpc>
              <a:spcBef>
                <a:spcPct val="0"/>
              </a:spcBef>
            </a:pPr>
            <a:r>
              <a:rPr lang="en-US" b="true" sz="4170" spc="-83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NO tienen feedback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47310" y="8694420"/>
            <a:ext cx="563418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Más de la mitad de los datos!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24719" y="3253268"/>
            <a:ext cx="11547213" cy="4362820"/>
          </a:xfrm>
          <a:custGeom>
            <a:avLst/>
            <a:gdLst/>
            <a:ahLst/>
            <a:cxnLst/>
            <a:rect r="r" b="b" t="t" l="l"/>
            <a:pathLst>
              <a:path h="4362820" w="11547213">
                <a:moveTo>
                  <a:pt x="0" y="0"/>
                </a:moveTo>
                <a:lnTo>
                  <a:pt x="11547213" y="0"/>
                </a:lnTo>
                <a:lnTo>
                  <a:pt x="11547213" y="4362819"/>
                </a:lnTo>
                <a:lnTo>
                  <a:pt x="0" y="4362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169" r="0" b="-3816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68413" y="5299945"/>
            <a:ext cx="12705855" cy="895782"/>
            <a:chOff x="0" y="0"/>
            <a:chExt cx="4375281" cy="308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75281" cy="308464"/>
            </a:xfrm>
            <a:custGeom>
              <a:avLst/>
              <a:gdLst/>
              <a:ahLst/>
              <a:cxnLst/>
              <a:rect r="r" b="b" t="t" l="l"/>
              <a:pathLst>
                <a:path h="308464" w="4375281">
                  <a:moveTo>
                    <a:pt x="14014" y="0"/>
                  </a:moveTo>
                  <a:lnTo>
                    <a:pt x="4361267" y="0"/>
                  </a:lnTo>
                  <a:cubicBezTo>
                    <a:pt x="4369007" y="0"/>
                    <a:pt x="4375281" y="6274"/>
                    <a:pt x="4375281" y="14014"/>
                  </a:cubicBezTo>
                  <a:lnTo>
                    <a:pt x="4375281" y="294450"/>
                  </a:lnTo>
                  <a:cubicBezTo>
                    <a:pt x="4375281" y="302190"/>
                    <a:pt x="4369007" y="308464"/>
                    <a:pt x="4361267" y="308464"/>
                  </a:cubicBezTo>
                  <a:lnTo>
                    <a:pt x="14014" y="308464"/>
                  </a:lnTo>
                  <a:cubicBezTo>
                    <a:pt x="6274" y="308464"/>
                    <a:pt x="0" y="302190"/>
                    <a:pt x="0" y="294450"/>
                  </a:cubicBezTo>
                  <a:lnTo>
                    <a:pt x="0" y="14014"/>
                  </a:lnTo>
                  <a:cubicBezTo>
                    <a:pt x="0" y="6274"/>
                    <a:pt x="6274" y="0"/>
                    <a:pt x="14014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61925"/>
              <a:ext cx="4375281" cy="4703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5312"/>
                </a:lnSpc>
                <a:spcBef>
                  <a:spcPct val="0"/>
                </a:spcBef>
              </a:pPr>
              <a:r>
                <a:rPr lang="en-US" b="true" sz="3794">
                  <a:solidFill>
                    <a:srgbClr val="031FEF"/>
                  </a:solidFill>
                  <a:latin typeface="Heading Now 71-78 Bold"/>
                  <a:ea typeface="Heading Now 71-78 Bold"/>
                  <a:cs typeface="Heading Now 71-78 Bold"/>
                  <a:sym typeface="Heading Now 71-78 Bold"/>
                </a:rPr>
                <a:t>DEFINIR COMPETENCIAS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13732" y="2244286"/>
            <a:ext cx="12860536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podemos hacer con estos datos para IDENTIFICAR TALENTO?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711" y="7937364"/>
            <a:ext cx="21580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LIDERAZGO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00994" y="7937364"/>
            <a:ext cx="308371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COMUNICACIÓN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70120" y="7937364"/>
            <a:ext cx="3954810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TRABAJO EN EQUIPO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101205" y="7937364"/>
            <a:ext cx="558447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RESOLUCIÓN DE PROBLEMAS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89860" y="8899668"/>
            <a:ext cx="518026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ORIENTACIÓN 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627419" y="8899668"/>
            <a:ext cx="4429571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PENSAMIENTO CRÍTICO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35927" y="2165216"/>
            <a:ext cx="10790470" cy="7897170"/>
          </a:xfrm>
          <a:custGeom>
            <a:avLst/>
            <a:gdLst/>
            <a:ahLst/>
            <a:cxnLst/>
            <a:rect r="r" b="b" t="t" l="l"/>
            <a:pathLst>
              <a:path h="7897170" w="10790470">
                <a:moveTo>
                  <a:pt x="0" y="0"/>
                </a:moveTo>
                <a:lnTo>
                  <a:pt x="10790470" y="0"/>
                </a:lnTo>
                <a:lnTo>
                  <a:pt x="10790470" y="7897170"/>
                </a:lnTo>
                <a:lnTo>
                  <a:pt x="0" y="7897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5025221"/>
            <a:ext cx="13893731" cy="168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14"/>
              </a:lnSpc>
            </a:pPr>
            <a:r>
              <a:rPr lang="en-US" sz="9511" spc="-5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MODELADO: Objetivo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7040058"/>
            <a:ext cx="127766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Tr</a:t>
            </a:r>
            <a:r>
              <a:rPr lang="en-US" sz="3000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ansformamos texto libre en datos comparables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4350" y="600958"/>
            <a:ext cx="17259300" cy="3043441"/>
            <a:chOff x="0" y="0"/>
            <a:chExt cx="10913577" cy="1924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13576" cy="1924460"/>
            </a:xfrm>
            <a:custGeom>
              <a:avLst/>
              <a:gdLst/>
              <a:ahLst/>
              <a:cxnLst/>
              <a:rect r="r" b="b" t="t" l="l"/>
              <a:pathLst>
                <a:path h="1924460" w="10913576">
                  <a:moveTo>
                    <a:pt x="99439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2230"/>
                  </a:cubicBezTo>
                  <a:cubicBezTo>
                    <a:pt x="0" y="1489485"/>
                    <a:pt x="434975" y="1924460"/>
                    <a:pt x="969645" y="1924460"/>
                  </a:cubicBezTo>
                  <a:lnTo>
                    <a:pt x="9943932" y="1924460"/>
                  </a:lnTo>
                  <a:cubicBezTo>
                    <a:pt x="10478601" y="1924460"/>
                    <a:pt x="10913576" y="1489485"/>
                    <a:pt x="10913576" y="962230"/>
                  </a:cubicBezTo>
                  <a:cubicBezTo>
                    <a:pt x="10913576" y="434975"/>
                    <a:pt x="10478601" y="0"/>
                    <a:pt x="9943932" y="0"/>
                  </a:cubicBezTo>
                  <a:close/>
                  <a:moveTo>
                    <a:pt x="9943932" y="1899060"/>
                  </a:moveTo>
                  <a:lnTo>
                    <a:pt x="969645" y="1899060"/>
                  </a:lnTo>
                  <a:cubicBezTo>
                    <a:pt x="448945" y="1899060"/>
                    <a:pt x="25400" y="1475515"/>
                    <a:pt x="25400" y="962230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43932" y="25400"/>
                  </a:lnTo>
                  <a:cubicBezTo>
                    <a:pt x="10464632" y="25400"/>
                    <a:pt x="10888176" y="448945"/>
                    <a:pt x="10888176" y="962230"/>
                  </a:cubicBezTo>
                  <a:cubicBezTo>
                    <a:pt x="10888176" y="1475515"/>
                    <a:pt x="10464632" y="1899060"/>
                    <a:pt x="9943932" y="18990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81285" y="1247098"/>
            <a:ext cx="14525431" cy="138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1"/>
              </a:lnSpc>
              <a:spcBef>
                <a:spcPct val="0"/>
              </a:spcBef>
            </a:pPr>
            <a:r>
              <a:rPr lang="en-US" sz="6894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🔍</a:t>
            </a:r>
            <a:r>
              <a:rPr lang="en-US" sz="6894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Modelado de Vacantes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9229725"/>
            <a:ext cx="162306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3328" y="4425896"/>
            <a:ext cx="1105707" cy="1435208"/>
          </a:xfrm>
          <a:custGeom>
            <a:avLst/>
            <a:gdLst/>
            <a:ahLst/>
            <a:cxnLst/>
            <a:rect r="r" b="b" t="t" l="l"/>
            <a:pathLst>
              <a:path h="1435208" w="1105707">
                <a:moveTo>
                  <a:pt x="0" y="0"/>
                </a:moveTo>
                <a:lnTo>
                  <a:pt x="1105708" y="0"/>
                </a:lnTo>
                <a:lnTo>
                  <a:pt x="1105708" y="1435208"/>
                </a:lnTo>
                <a:lnTo>
                  <a:pt x="0" y="14352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92886" y="4686473"/>
            <a:ext cx="1884018" cy="914055"/>
            <a:chOff x="0" y="0"/>
            <a:chExt cx="1191585" cy="57811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1585" cy="578112"/>
            </a:xfrm>
            <a:custGeom>
              <a:avLst/>
              <a:gdLst/>
              <a:ahLst/>
              <a:cxnLst/>
              <a:rect r="r" b="b" t="t" l="l"/>
              <a:pathLst>
                <a:path h="578112" w="1191585">
                  <a:moveTo>
                    <a:pt x="1191585" y="289056"/>
                  </a:moveTo>
                  <a:lnTo>
                    <a:pt x="785185" y="0"/>
                  </a:lnTo>
                  <a:lnTo>
                    <a:pt x="785185" y="203200"/>
                  </a:lnTo>
                  <a:lnTo>
                    <a:pt x="0" y="203200"/>
                  </a:lnTo>
                  <a:lnTo>
                    <a:pt x="0" y="374912"/>
                  </a:lnTo>
                  <a:lnTo>
                    <a:pt x="785185" y="374912"/>
                  </a:lnTo>
                  <a:lnTo>
                    <a:pt x="785185" y="578112"/>
                  </a:lnTo>
                  <a:lnTo>
                    <a:pt x="1191585" y="28905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79375"/>
              <a:ext cx="1089985" cy="295537"/>
            </a:xfrm>
            <a:prstGeom prst="rect">
              <a:avLst/>
            </a:prstGeom>
          </p:spPr>
          <p:txBody>
            <a:bodyPr anchor="ctr" rtlCol="false" tIns="55324" lIns="55324" bIns="55324" rIns="55324"/>
            <a:lstStyle/>
            <a:p>
              <a:pPr algn="ctr">
                <a:lnSpc>
                  <a:spcPts val="3811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598474" y="4042451"/>
            <a:ext cx="2333349" cy="2202098"/>
          </a:xfrm>
          <a:custGeom>
            <a:avLst/>
            <a:gdLst/>
            <a:ahLst/>
            <a:cxnLst/>
            <a:rect r="r" b="b" t="t" l="l"/>
            <a:pathLst>
              <a:path h="2202098" w="2333349">
                <a:moveTo>
                  <a:pt x="0" y="0"/>
                </a:moveTo>
                <a:lnTo>
                  <a:pt x="2333349" y="0"/>
                </a:lnTo>
                <a:lnTo>
                  <a:pt x="2333349" y="2202098"/>
                </a:lnTo>
                <a:lnTo>
                  <a:pt x="0" y="2202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224651" y="2368496"/>
            <a:ext cx="8693378" cy="205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559"/>
              </a:lnSpc>
            </a:pPr>
            <a:r>
              <a:rPr lang="en-US" sz="6300" spc="-396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🔍 Modelado de Vacantes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24651" y="5456752"/>
            <a:ext cx="8693378" cy="3108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Extraemos </a:t>
            </a:r>
            <a:r>
              <a:rPr lang="en-US" b="true" sz="2499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información clave</a:t>
            </a: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de la vacante: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Nivel educativo mínimo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Años de experiencia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Idiomas</a:t>
            </a:r>
          </a:p>
          <a:p>
            <a:pPr algn="l" marL="1079499" indent="-359833" lvl="2">
              <a:lnSpc>
                <a:spcPts val="3499"/>
              </a:lnSpc>
              <a:buFont typeface="Arial"/>
              <a:buChar char="⚬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Competencias blandas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 partir de</a:t>
            </a:r>
            <a:r>
              <a:rPr lang="en-US" b="true" sz="2499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 texto libre </a:t>
            </a: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 archivos Word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Generamos un “</a:t>
            </a:r>
            <a:r>
              <a:rPr lang="en-US" b="true" sz="2499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perfil ideal</a:t>
            </a:r>
            <a:r>
              <a:rPr lang="en-US" sz="24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” </a:t>
            </a:r>
            <a:r>
              <a:rPr lang="en-US" b="true" sz="2499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estructurado</a:t>
            </a:r>
          </a:p>
        </p:txBody>
      </p:sp>
      <p:sp>
        <p:nvSpPr>
          <p:cNvPr name="AutoShape 9" id="9"/>
          <p:cNvSpPr/>
          <p:nvPr/>
        </p:nvSpPr>
        <p:spPr>
          <a:xfrm>
            <a:off x="8224651" y="5054771"/>
            <a:ext cx="869337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141054"/>
            <a:ext cx="13893731" cy="313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414"/>
              </a:lnSpc>
            </a:pPr>
            <a:r>
              <a:rPr lang="en-US" sz="9511" spc="-5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MODELADO: Detección de Competencias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8215794"/>
            <a:ext cx="12776641" cy="571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</a:pPr>
            <a:r>
              <a:rPr lang="en-US" sz="3000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Basada en palabras clave del texto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514350" y="600958"/>
            <a:ext cx="17259300" cy="3043441"/>
            <a:chOff x="0" y="0"/>
            <a:chExt cx="10913577" cy="19244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13576" cy="1924460"/>
            </a:xfrm>
            <a:custGeom>
              <a:avLst/>
              <a:gdLst/>
              <a:ahLst/>
              <a:cxnLst/>
              <a:rect r="r" b="b" t="t" l="l"/>
              <a:pathLst>
                <a:path h="1924460" w="10913576">
                  <a:moveTo>
                    <a:pt x="9943932" y="0"/>
                  </a:moveTo>
                  <a:lnTo>
                    <a:pt x="969645" y="0"/>
                  </a:lnTo>
                  <a:cubicBezTo>
                    <a:pt x="434975" y="0"/>
                    <a:pt x="0" y="434975"/>
                    <a:pt x="0" y="962230"/>
                  </a:cubicBezTo>
                  <a:cubicBezTo>
                    <a:pt x="0" y="1489485"/>
                    <a:pt x="434975" y="1924460"/>
                    <a:pt x="969645" y="1924460"/>
                  </a:cubicBezTo>
                  <a:lnTo>
                    <a:pt x="9943932" y="1924460"/>
                  </a:lnTo>
                  <a:cubicBezTo>
                    <a:pt x="10478601" y="1924460"/>
                    <a:pt x="10913576" y="1489485"/>
                    <a:pt x="10913576" y="962230"/>
                  </a:cubicBezTo>
                  <a:cubicBezTo>
                    <a:pt x="10913576" y="434975"/>
                    <a:pt x="10478601" y="0"/>
                    <a:pt x="9943932" y="0"/>
                  </a:cubicBezTo>
                  <a:close/>
                  <a:moveTo>
                    <a:pt x="9943932" y="1899060"/>
                  </a:moveTo>
                  <a:lnTo>
                    <a:pt x="969645" y="1899060"/>
                  </a:lnTo>
                  <a:cubicBezTo>
                    <a:pt x="448945" y="1899060"/>
                    <a:pt x="25400" y="1475515"/>
                    <a:pt x="25400" y="962230"/>
                  </a:cubicBezTo>
                  <a:cubicBezTo>
                    <a:pt x="25400" y="448945"/>
                    <a:pt x="448945" y="25400"/>
                    <a:pt x="969645" y="25400"/>
                  </a:cubicBezTo>
                  <a:lnTo>
                    <a:pt x="9943932" y="25400"/>
                  </a:lnTo>
                  <a:cubicBezTo>
                    <a:pt x="10464632" y="25400"/>
                    <a:pt x="10888176" y="448945"/>
                    <a:pt x="10888176" y="962230"/>
                  </a:cubicBezTo>
                  <a:cubicBezTo>
                    <a:pt x="10888176" y="1475515"/>
                    <a:pt x="10464632" y="1899060"/>
                    <a:pt x="9943932" y="189906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81285" y="1247098"/>
            <a:ext cx="14525431" cy="1389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41"/>
              </a:lnSpc>
              <a:spcBef>
                <a:spcPct val="0"/>
              </a:spcBef>
            </a:pPr>
            <a:r>
              <a:rPr lang="en-US" sz="6894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🧠</a:t>
            </a:r>
            <a:r>
              <a:rPr lang="en-US" sz="6894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Detección de Competencias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028700" y="9229725"/>
            <a:ext cx="16230600" cy="0"/>
          </a:xfrm>
          <a:prstGeom prst="line">
            <a:avLst/>
          </a:prstGeom>
          <a:ln cap="rnd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3479782"/>
            <a:ext cx="6096000" cy="4531662"/>
          </a:xfrm>
          <a:prstGeom prst="rect">
            <a:avLst/>
          </a:prstGeom>
          <a:solidFill>
            <a:srgbClr val="031FEF"/>
          </a:solidFill>
        </p:spPr>
      </p:sp>
      <p:sp>
        <p:nvSpPr>
          <p:cNvPr name="AutoShape 3" id="3"/>
          <p:cNvSpPr/>
          <p:nvPr/>
        </p:nvSpPr>
        <p:spPr>
          <a:xfrm rot="0">
            <a:off x="6096000" y="3479782"/>
            <a:ext cx="6096000" cy="4531662"/>
          </a:xfrm>
          <a:prstGeom prst="rect">
            <a:avLst/>
          </a:prstGeom>
          <a:solidFill>
            <a:srgbClr val="031FEF"/>
          </a:solidFill>
        </p:spPr>
      </p:sp>
      <p:sp>
        <p:nvSpPr>
          <p:cNvPr name="AutoShape 4" id="4"/>
          <p:cNvSpPr/>
          <p:nvPr/>
        </p:nvSpPr>
        <p:spPr>
          <a:xfrm rot="0">
            <a:off x="12192000" y="3479782"/>
            <a:ext cx="6096000" cy="4531662"/>
          </a:xfrm>
          <a:prstGeom prst="rect">
            <a:avLst/>
          </a:prstGeom>
          <a:solidFill>
            <a:srgbClr val="031FEF"/>
          </a:solidFill>
        </p:spPr>
      </p:sp>
      <p:grpSp>
        <p:nvGrpSpPr>
          <p:cNvPr name="Group 5" id="5"/>
          <p:cNvGrpSpPr/>
          <p:nvPr/>
        </p:nvGrpSpPr>
        <p:grpSpPr>
          <a:xfrm rot="0">
            <a:off x="0" y="8011444"/>
            <a:ext cx="6096000" cy="2275556"/>
            <a:chOff x="0" y="0"/>
            <a:chExt cx="2177414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77415" cy="812800"/>
            </a:xfrm>
            <a:custGeom>
              <a:avLst/>
              <a:gdLst/>
              <a:ahLst/>
              <a:cxnLst/>
              <a:rect r="r" b="b" t="t" l="l"/>
              <a:pathLst>
                <a:path h="812800" w="2177415">
                  <a:moveTo>
                    <a:pt x="0" y="0"/>
                  </a:moveTo>
                  <a:lnTo>
                    <a:pt x="2177415" y="0"/>
                  </a:lnTo>
                  <a:lnTo>
                    <a:pt x="217741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0" t="-26348" r="0" b="-26348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096000" y="8011444"/>
            <a:ext cx="6096000" cy="2275556"/>
            <a:chOff x="0" y="0"/>
            <a:chExt cx="2177414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77415" cy="812800"/>
            </a:xfrm>
            <a:custGeom>
              <a:avLst/>
              <a:gdLst/>
              <a:ahLst/>
              <a:cxnLst/>
              <a:rect r="r" b="b" t="t" l="l"/>
              <a:pathLst>
                <a:path h="812800" w="2177415">
                  <a:moveTo>
                    <a:pt x="0" y="0"/>
                  </a:moveTo>
                  <a:lnTo>
                    <a:pt x="2177415" y="0"/>
                  </a:lnTo>
                  <a:lnTo>
                    <a:pt x="217741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3"/>
              <a:stretch>
                <a:fillRect l="0" t="-26348" r="0" b="-26348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192000" y="8011444"/>
            <a:ext cx="6096000" cy="2275556"/>
            <a:chOff x="0" y="0"/>
            <a:chExt cx="217741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77415" cy="812800"/>
            </a:xfrm>
            <a:custGeom>
              <a:avLst/>
              <a:gdLst/>
              <a:ahLst/>
              <a:cxnLst/>
              <a:rect r="r" b="b" t="t" l="l"/>
              <a:pathLst>
                <a:path h="812800" w="2177415">
                  <a:moveTo>
                    <a:pt x="0" y="0"/>
                  </a:moveTo>
                  <a:lnTo>
                    <a:pt x="2177415" y="0"/>
                  </a:lnTo>
                  <a:lnTo>
                    <a:pt x="2177415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4"/>
              <a:stretch>
                <a:fillRect l="0" t="-26348" r="0" b="-26348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28700" y="866775"/>
            <a:ext cx="8319999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12"/>
              </a:lnSpc>
            </a:pPr>
            <a:r>
              <a:rPr lang="en-US" sz="6343" spc="-399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🧠 Detección de Competencias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75868"/>
            <a:ext cx="4563808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1. </a:t>
            </a: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Buscamos </a:t>
            </a:r>
            <a:r>
              <a:rPr lang="en-US" b="true" sz="2700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términos</a:t>
            </a: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</a:t>
            </a:r>
            <a:r>
              <a:rPr lang="en-US" b="true" sz="2700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clave</a:t>
            </a: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en la descripción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8869" y="4817878"/>
            <a:ext cx="5279660" cy="927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2. </a:t>
            </a:r>
            <a:r>
              <a:rPr lang="en-US" b="true" sz="2700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Mapeamos</a:t>
            </a: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palabras a competencias blandas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602310" y="5845479"/>
            <a:ext cx="5275381" cy="136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10"/>
              </a:lnSpc>
            </a:pP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3. </a:t>
            </a:r>
            <a:r>
              <a:rPr lang="en-US" sz="2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Construimos un </a:t>
            </a:r>
            <a:r>
              <a:rPr lang="en-US" b="true" sz="2700">
                <a:solidFill>
                  <a:srgbClr val="FFFFF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vector de competencias activadas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95684" y="1223804"/>
            <a:ext cx="4163616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true" spc="-40">
                <a:solidFill>
                  <a:srgbClr val="031FEF"/>
                </a:solidFill>
                <a:latin typeface="Heading Now 71-78 Italics"/>
                <a:ea typeface="Heading Now 71-78 Italics"/>
                <a:cs typeface="Heading Now 71-78 Italics"/>
                <a:sym typeface="Heading Now 71-78 Italics"/>
              </a:rPr>
              <a:t>Liderazgo → “dirigir”, “coordinar”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57683" y="1744821"/>
            <a:ext cx="5201617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true" spc="-40">
                <a:solidFill>
                  <a:srgbClr val="031FEF"/>
                </a:solidFill>
                <a:latin typeface="Heading Now 71-78 Italics"/>
                <a:ea typeface="Heading Now 71-78 Italics"/>
                <a:cs typeface="Heading Now 71-78 Italics"/>
                <a:sym typeface="Heading Now 71-78 Italics"/>
              </a:rPr>
              <a:t>Comunicación → “presentar”, “mensaje”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07837" y="2265521"/>
            <a:ext cx="5751463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i="true" spc="-40">
                <a:solidFill>
                  <a:srgbClr val="031FEF"/>
                </a:solidFill>
                <a:latin typeface="Heading Now 71-78 Italics"/>
                <a:ea typeface="Heading Now 71-78 Italics"/>
                <a:cs typeface="Heading Now 71-78 Italics"/>
                <a:sym typeface="Heading Now 71-78 Italics"/>
              </a:rPr>
              <a:t>Trabajo en equipo → “colaborar”, “confianza”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071863" cy="1582297"/>
            <a:chOff x="0" y="0"/>
            <a:chExt cx="2435207" cy="544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5207" cy="544867"/>
            </a:xfrm>
            <a:custGeom>
              <a:avLst/>
              <a:gdLst/>
              <a:ahLst/>
              <a:cxnLst/>
              <a:rect r="r" b="b" t="t" l="l"/>
              <a:pathLst>
                <a:path h="544867" w="2435207">
                  <a:moveTo>
                    <a:pt x="59116" y="0"/>
                  </a:moveTo>
                  <a:lnTo>
                    <a:pt x="2376091" y="0"/>
                  </a:lnTo>
                  <a:cubicBezTo>
                    <a:pt x="2391769" y="0"/>
                    <a:pt x="2406806" y="6228"/>
                    <a:pt x="2417892" y="17315"/>
                  </a:cubicBezTo>
                  <a:cubicBezTo>
                    <a:pt x="2428979" y="28401"/>
                    <a:pt x="2435207" y="43438"/>
                    <a:pt x="2435207" y="59116"/>
                  </a:cubicBezTo>
                  <a:lnTo>
                    <a:pt x="2435207" y="485750"/>
                  </a:lnTo>
                  <a:cubicBezTo>
                    <a:pt x="2435207" y="501429"/>
                    <a:pt x="2428979" y="516465"/>
                    <a:pt x="2417892" y="527552"/>
                  </a:cubicBezTo>
                  <a:cubicBezTo>
                    <a:pt x="2406806" y="538638"/>
                    <a:pt x="2391769" y="544867"/>
                    <a:pt x="2376091" y="544867"/>
                  </a:cubicBezTo>
                  <a:lnTo>
                    <a:pt x="59116" y="544867"/>
                  </a:lnTo>
                  <a:cubicBezTo>
                    <a:pt x="26467" y="544867"/>
                    <a:pt x="0" y="518399"/>
                    <a:pt x="0" y="485750"/>
                  </a:cubicBezTo>
                  <a:lnTo>
                    <a:pt x="0" y="59116"/>
                  </a:lnTo>
                  <a:cubicBezTo>
                    <a:pt x="0" y="43438"/>
                    <a:pt x="6228" y="28401"/>
                    <a:pt x="17315" y="17315"/>
                  </a:cubicBezTo>
                  <a:cubicBezTo>
                    <a:pt x="28401" y="6228"/>
                    <a:pt x="43438" y="0"/>
                    <a:pt x="59116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35207" cy="602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7003" y="1028700"/>
            <a:ext cx="1582297" cy="1582297"/>
          </a:xfrm>
          <a:custGeom>
            <a:avLst/>
            <a:gdLst/>
            <a:ahLst/>
            <a:cxnLst/>
            <a:rect r="r" b="b" t="t" l="l"/>
            <a:pathLst>
              <a:path h="1582297" w="1582297">
                <a:moveTo>
                  <a:pt x="0" y="0"/>
                </a:moveTo>
                <a:lnTo>
                  <a:pt x="1582297" y="0"/>
                </a:lnTo>
                <a:lnTo>
                  <a:pt x="1582297" y="1582297"/>
                </a:lnTo>
                <a:lnTo>
                  <a:pt x="0" y="15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436827" y="3525232"/>
            <a:ext cx="3256455" cy="3711269"/>
            <a:chOff x="0" y="0"/>
            <a:chExt cx="4341940" cy="494835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47807" y="3094096"/>
              <a:ext cx="1446325" cy="1854262"/>
            </a:xfrm>
            <a:custGeom>
              <a:avLst/>
              <a:gdLst/>
              <a:ahLst/>
              <a:cxnLst/>
              <a:rect r="r" b="b" t="t" l="l"/>
              <a:pathLst>
                <a:path h="1854262" w="1446325">
                  <a:moveTo>
                    <a:pt x="0" y="0"/>
                  </a:moveTo>
                  <a:lnTo>
                    <a:pt x="1446325" y="0"/>
                  </a:lnTo>
                  <a:lnTo>
                    <a:pt x="1446325" y="1854262"/>
                  </a:lnTo>
                  <a:lnTo>
                    <a:pt x="0" y="18542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974656" y="1004727"/>
              <a:ext cx="2392628" cy="1840149"/>
            </a:xfrm>
            <a:custGeom>
              <a:avLst/>
              <a:gdLst/>
              <a:ahLst/>
              <a:cxnLst/>
              <a:rect r="r" b="b" t="t" l="l"/>
              <a:pathLst>
                <a:path h="1840149" w="2392628">
                  <a:moveTo>
                    <a:pt x="0" y="0"/>
                  </a:moveTo>
                  <a:lnTo>
                    <a:pt x="2392628" y="0"/>
                  </a:lnTo>
                  <a:lnTo>
                    <a:pt x="2392628" y="1840149"/>
                  </a:lnTo>
                  <a:lnTo>
                    <a:pt x="0" y="18401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104775"/>
              <a:ext cx="4341940" cy="604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VACANTE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61397" y="1498801"/>
            <a:ext cx="6847317" cy="63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</a:pPr>
            <a:r>
              <a:rPr lang="en-US" sz="4238" spc="-8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Puntuación de Match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345585" y="3306157"/>
            <a:ext cx="6674191" cy="4349780"/>
            <a:chOff x="0" y="0"/>
            <a:chExt cx="8898921" cy="57997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035495" y="1916692"/>
              <a:ext cx="1351951" cy="1351951"/>
            </a:xfrm>
            <a:custGeom>
              <a:avLst/>
              <a:gdLst/>
              <a:ahLst/>
              <a:cxnLst/>
              <a:rect r="r" b="b" t="t" l="l"/>
              <a:pathLst>
                <a:path h="1351951" w="1351951">
                  <a:moveTo>
                    <a:pt x="0" y="0"/>
                  </a:moveTo>
                  <a:lnTo>
                    <a:pt x="1351951" y="0"/>
                  </a:lnTo>
                  <a:lnTo>
                    <a:pt x="1351951" y="1351951"/>
                  </a:lnTo>
                  <a:lnTo>
                    <a:pt x="0" y="135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546970" y="1916692"/>
              <a:ext cx="1351951" cy="1351951"/>
            </a:xfrm>
            <a:custGeom>
              <a:avLst/>
              <a:gdLst/>
              <a:ahLst/>
              <a:cxnLst/>
              <a:rect r="r" b="b" t="t" l="l"/>
              <a:pathLst>
                <a:path h="1351951" w="1351951">
                  <a:moveTo>
                    <a:pt x="0" y="0"/>
                  </a:moveTo>
                  <a:lnTo>
                    <a:pt x="1351951" y="0"/>
                  </a:lnTo>
                  <a:lnTo>
                    <a:pt x="1351951" y="1351951"/>
                  </a:lnTo>
                  <a:lnTo>
                    <a:pt x="0" y="135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4035495" y="4447756"/>
              <a:ext cx="1351951" cy="1351951"/>
            </a:xfrm>
            <a:custGeom>
              <a:avLst/>
              <a:gdLst/>
              <a:ahLst/>
              <a:cxnLst/>
              <a:rect r="r" b="b" t="t" l="l"/>
              <a:pathLst>
                <a:path h="1351951" w="1351951">
                  <a:moveTo>
                    <a:pt x="0" y="0"/>
                  </a:moveTo>
                  <a:lnTo>
                    <a:pt x="1351951" y="0"/>
                  </a:lnTo>
                  <a:lnTo>
                    <a:pt x="1351951" y="1351951"/>
                  </a:lnTo>
                  <a:lnTo>
                    <a:pt x="0" y="135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7546970" y="4447756"/>
              <a:ext cx="1351951" cy="1351951"/>
            </a:xfrm>
            <a:custGeom>
              <a:avLst/>
              <a:gdLst/>
              <a:ahLst/>
              <a:cxnLst/>
              <a:rect r="r" b="b" t="t" l="l"/>
              <a:pathLst>
                <a:path h="1351951" w="1351951">
                  <a:moveTo>
                    <a:pt x="0" y="0"/>
                  </a:moveTo>
                  <a:lnTo>
                    <a:pt x="1351951" y="0"/>
                  </a:lnTo>
                  <a:lnTo>
                    <a:pt x="1351951" y="1351951"/>
                  </a:lnTo>
                  <a:lnTo>
                    <a:pt x="0" y="135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5788619" y="3095805"/>
              <a:ext cx="1351951" cy="1351951"/>
            </a:xfrm>
            <a:custGeom>
              <a:avLst/>
              <a:gdLst/>
              <a:ahLst/>
              <a:cxnLst/>
              <a:rect r="r" b="b" t="t" l="l"/>
              <a:pathLst>
                <a:path h="1351951" w="1351951">
                  <a:moveTo>
                    <a:pt x="0" y="0"/>
                  </a:moveTo>
                  <a:lnTo>
                    <a:pt x="1351951" y="0"/>
                  </a:lnTo>
                  <a:lnTo>
                    <a:pt x="1351951" y="1351951"/>
                  </a:lnTo>
                  <a:lnTo>
                    <a:pt x="0" y="13519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7" id="17"/>
            <p:cNvGrpSpPr/>
            <p:nvPr/>
          </p:nvGrpSpPr>
          <p:grpSpPr>
            <a:xfrm rot="0">
              <a:off x="0" y="2898514"/>
              <a:ext cx="2129108" cy="1014524"/>
              <a:chOff x="0" y="0"/>
              <a:chExt cx="1288262" cy="61386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288262" cy="613860"/>
              </a:xfrm>
              <a:custGeom>
                <a:avLst/>
                <a:gdLst/>
                <a:ahLst/>
                <a:cxnLst/>
                <a:rect r="r" b="b" t="t" l="l"/>
                <a:pathLst>
                  <a:path h="613860" w="1288262">
                    <a:moveTo>
                      <a:pt x="1288262" y="306930"/>
                    </a:moveTo>
                    <a:lnTo>
                      <a:pt x="881862" y="0"/>
                    </a:lnTo>
                    <a:lnTo>
                      <a:pt x="881862" y="203200"/>
                    </a:lnTo>
                    <a:lnTo>
                      <a:pt x="0" y="203200"/>
                    </a:lnTo>
                    <a:lnTo>
                      <a:pt x="0" y="410660"/>
                    </a:lnTo>
                    <a:lnTo>
                      <a:pt x="881862" y="410660"/>
                    </a:lnTo>
                    <a:lnTo>
                      <a:pt x="881862" y="613860"/>
                    </a:lnTo>
                    <a:lnTo>
                      <a:pt x="1288262" y="306930"/>
                    </a:lnTo>
                    <a:close/>
                  </a:path>
                </a:pathLst>
              </a:custGeom>
              <a:solidFill>
                <a:srgbClr val="222222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127000"/>
                <a:ext cx="1186662" cy="28366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0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293625" y="-104775"/>
              <a:ext cx="4341940" cy="11885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TOP 5 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EMPLEADOS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3065055" y="4368469"/>
            <a:ext cx="5075758" cy="2341352"/>
            <a:chOff x="0" y="0"/>
            <a:chExt cx="6767677" cy="31218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3698990" y="856919"/>
              <a:ext cx="1795435" cy="2264884"/>
            </a:xfrm>
            <a:custGeom>
              <a:avLst/>
              <a:gdLst/>
              <a:ahLst/>
              <a:cxnLst/>
              <a:rect r="r" b="b" t="t" l="l"/>
              <a:pathLst>
                <a:path h="2264884" w="1795435">
                  <a:moveTo>
                    <a:pt x="0" y="0"/>
                  </a:moveTo>
                  <a:lnTo>
                    <a:pt x="1795435" y="0"/>
                  </a:lnTo>
                  <a:lnTo>
                    <a:pt x="1795435" y="2264883"/>
                  </a:lnTo>
                  <a:lnTo>
                    <a:pt x="0" y="2264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3" id="23"/>
            <p:cNvSpPr txBox="true"/>
            <p:nvPr/>
          </p:nvSpPr>
          <p:spPr>
            <a:xfrm rot="0">
              <a:off x="2425737" y="-104775"/>
              <a:ext cx="4341940" cy="60430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DB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1059535"/>
              <a:ext cx="4341940" cy="13472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699"/>
                </a:lnSpc>
              </a:pPr>
              <a:r>
                <a:rPr lang="en-US" sz="5499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+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071863" cy="1582297"/>
            <a:chOff x="0" y="0"/>
            <a:chExt cx="2435207" cy="544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5207" cy="544867"/>
            </a:xfrm>
            <a:custGeom>
              <a:avLst/>
              <a:gdLst/>
              <a:ahLst/>
              <a:cxnLst/>
              <a:rect r="r" b="b" t="t" l="l"/>
              <a:pathLst>
                <a:path h="544867" w="2435207">
                  <a:moveTo>
                    <a:pt x="59116" y="0"/>
                  </a:moveTo>
                  <a:lnTo>
                    <a:pt x="2376091" y="0"/>
                  </a:lnTo>
                  <a:cubicBezTo>
                    <a:pt x="2391769" y="0"/>
                    <a:pt x="2406806" y="6228"/>
                    <a:pt x="2417892" y="17315"/>
                  </a:cubicBezTo>
                  <a:cubicBezTo>
                    <a:pt x="2428979" y="28401"/>
                    <a:pt x="2435207" y="43438"/>
                    <a:pt x="2435207" y="59116"/>
                  </a:cubicBezTo>
                  <a:lnTo>
                    <a:pt x="2435207" y="485750"/>
                  </a:lnTo>
                  <a:cubicBezTo>
                    <a:pt x="2435207" y="501429"/>
                    <a:pt x="2428979" y="516465"/>
                    <a:pt x="2417892" y="527552"/>
                  </a:cubicBezTo>
                  <a:cubicBezTo>
                    <a:pt x="2406806" y="538638"/>
                    <a:pt x="2391769" y="544867"/>
                    <a:pt x="2376091" y="544867"/>
                  </a:cubicBezTo>
                  <a:lnTo>
                    <a:pt x="59116" y="544867"/>
                  </a:lnTo>
                  <a:cubicBezTo>
                    <a:pt x="26467" y="544867"/>
                    <a:pt x="0" y="518399"/>
                    <a:pt x="0" y="485750"/>
                  </a:cubicBezTo>
                  <a:lnTo>
                    <a:pt x="0" y="59116"/>
                  </a:lnTo>
                  <a:cubicBezTo>
                    <a:pt x="0" y="43438"/>
                    <a:pt x="6228" y="28401"/>
                    <a:pt x="17315" y="17315"/>
                  </a:cubicBezTo>
                  <a:cubicBezTo>
                    <a:pt x="28401" y="6228"/>
                    <a:pt x="43438" y="0"/>
                    <a:pt x="59116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35207" cy="602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7003" y="1028700"/>
            <a:ext cx="1582297" cy="1582297"/>
          </a:xfrm>
          <a:custGeom>
            <a:avLst/>
            <a:gdLst/>
            <a:ahLst/>
            <a:cxnLst/>
            <a:rect r="r" b="b" t="t" l="l"/>
            <a:pathLst>
              <a:path h="1582297" w="1582297">
                <a:moveTo>
                  <a:pt x="0" y="0"/>
                </a:moveTo>
                <a:lnTo>
                  <a:pt x="1582297" y="0"/>
                </a:lnTo>
                <a:lnTo>
                  <a:pt x="1582297" y="1582297"/>
                </a:lnTo>
                <a:lnTo>
                  <a:pt x="0" y="15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649448" y="5194807"/>
            <a:ext cx="2013435" cy="2294642"/>
            <a:chOff x="0" y="0"/>
            <a:chExt cx="2684580" cy="305952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95165" y="1913050"/>
              <a:ext cx="894249" cy="1146473"/>
            </a:xfrm>
            <a:custGeom>
              <a:avLst/>
              <a:gdLst/>
              <a:ahLst/>
              <a:cxnLst/>
              <a:rect r="r" b="b" t="t" l="l"/>
              <a:pathLst>
                <a:path h="1146473" w="894249">
                  <a:moveTo>
                    <a:pt x="0" y="0"/>
                  </a:moveTo>
                  <a:lnTo>
                    <a:pt x="894249" y="0"/>
                  </a:lnTo>
                  <a:lnTo>
                    <a:pt x="894249" y="1146472"/>
                  </a:lnTo>
                  <a:lnTo>
                    <a:pt x="0" y="1146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02620" y="621213"/>
              <a:ext cx="1479339" cy="1137746"/>
            </a:xfrm>
            <a:custGeom>
              <a:avLst/>
              <a:gdLst/>
              <a:ahLst/>
              <a:cxnLst/>
              <a:rect r="r" b="b" t="t" l="l"/>
              <a:pathLst>
                <a:path h="1137746" w="1479339">
                  <a:moveTo>
                    <a:pt x="0" y="0"/>
                  </a:moveTo>
                  <a:lnTo>
                    <a:pt x="1479339" y="0"/>
                  </a:lnTo>
                  <a:lnTo>
                    <a:pt x="1479339" y="1137746"/>
                  </a:lnTo>
                  <a:lnTo>
                    <a:pt x="0" y="1137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0" y="-57150"/>
              <a:ext cx="2684580" cy="3660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164"/>
                </a:lnSpc>
              </a:pPr>
              <a:r>
                <a:rPr lang="en-US" sz="154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VACANTE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947955" y="2964698"/>
            <a:ext cx="10392090" cy="6754859"/>
            <a:chOff x="0" y="0"/>
            <a:chExt cx="13856120" cy="900647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56120" cy="9006478"/>
            </a:xfrm>
            <a:custGeom>
              <a:avLst/>
              <a:gdLst/>
              <a:ahLst/>
              <a:cxnLst/>
              <a:rect r="r" b="b" t="t" l="l"/>
              <a:pathLst>
                <a:path h="9006478" w="13856120">
                  <a:moveTo>
                    <a:pt x="0" y="0"/>
                  </a:moveTo>
                  <a:lnTo>
                    <a:pt x="13856120" y="0"/>
                  </a:lnTo>
                  <a:lnTo>
                    <a:pt x="13856120" y="9006478"/>
                  </a:lnTo>
                  <a:lnTo>
                    <a:pt x="0" y="9006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551017" y="1111102"/>
              <a:ext cx="12754087" cy="75597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Vacante: Responsable de tienda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Empresa: Zara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Ubicación: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Madrid 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- Gran Vía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Descripción: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En Zara buscamos un/a Responsable de tienda con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liderazgo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, visión comercial y buena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comunicación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. Coordinará la actividad diaria en nuestra tienda de Gran Vía, fomentando un entorno colaborativo y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orientado a resultados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.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La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persona seleccionada deberá dirigir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 equipo, motiv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rlo y optimiz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ar e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ndim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ent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o de la tienda mediante una gestión efectiva y alineada con los valores de la m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ar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ca.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Requisitos:</a:t>
              </a:r>
            </a:p>
            <a:p>
              <a:pPr algn="l" marL="383987" indent="-191994" lvl="1">
                <a:lnSpc>
                  <a:spcPts val="24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Educación mínima: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Educación Secundaria Obligatoria (ESO)</a:t>
              </a:r>
            </a:p>
            <a:p>
              <a:pPr algn="l" marL="383987" indent="-191994" lvl="1">
                <a:lnSpc>
                  <a:spcPts val="24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Experiencia mínima: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3 años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en retail, en posiciones de supervisión o coordinación</a:t>
              </a:r>
            </a:p>
            <a:p>
              <a:pPr algn="l" marL="383987" indent="-191994" lvl="1">
                <a:lnSpc>
                  <a:spcPts val="248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Idiomas: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Español</a:t>
              </a:r>
              <a:r>
                <a:rPr lang="en-US" sz="1778" spc="-35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, </a:t>
              </a:r>
              <a:r>
                <a:rPr lang="en-US" sz="1778" spc="-35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Inglés</a:t>
              </a:r>
            </a:p>
            <a:p>
              <a:pPr algn="l">
                <a:lnSpc>
                  <a:spcPts val="248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161397" y="1498801"/>
            <a:ext cx="6847317" cy="63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</a:pPr>
            <a:r>
              <a:rPr lang="en-US" sz="4238" spc="-8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Puntuación de Match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071863" cy="1582297"/>
            <a:chOff x="0" y="0"/>
            <a:chExt cx="2435207" cy="544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5207" cy="544867"/>
            </a:xfrm>
            <a:custGeom>
              <a:avLst/>
              <a:gdLst/>
              <a:ahLst/>
              <a:cxnLst/>
              <a:rect r="r" b="b" t="t" l="l"/>
              <a:pathLst>
                <a:path h="544867" w="2435207">
                  <a:moveTo>
                    <a:pt x="59116" y="0"/>
                  </a:moveTo>
                  <a:lnTo>
                    <a:pt x="2376091" y="0"/>
                  </a:lnTo>
                  <a:cubicBezTo>
                    <a:pt x="2391769" y="0"/>
                    <a:pt x="2406806" y="6228"/>
                    <a:pt x="2417892" y="17315"/>
                  </a:cubicBezTo>
                  <a:cubicBezTo>
                    <a:pt x="2428979" y="28401"/>
                    <a:pt x="2435207" y="43438"/>
                    <a:pt x="2435207" y="59116"/>
                  </a:cubicBezTo>
                  <a:lnTo>
                    <a:pt x="2435207" y="485750"/>
                  </a:lnTo>
                  <a:cubicBezTo>
                    <a:pt x="2435207" y="501429"/>
                    <a:pt x="2428979" y="516465"/>
                    <a:pt x="2417892" y="527552"/>
                  </a:cubicBezTo>
                  <a:cubicBezTo>
                    <a:pt x="2406806" y="538638"/>
                    <a:pt x="2391769" y="544867"/>
                    <a:pt x="2376091" y="544867"/>
                  </a:cubicBezTo>
                  <a:lnTo>
                    <a:pt x="59116" y="544867"/>
                  </a:lnTo>
                  <a:cubicBezTo>
                    <a:pt x="26467" y="544867"/>
                    <a:pt x="0" y="518399"/>
                    <a:pt x="0" y="485750"/>
                  </a:cubicBezTo>
                  <a:lnTo>
                    <a:pt x="0" y="59116"/>
                  </a:lnTo>
                  <a:cubicBezTo>
                    <a:pt x="0" y="43438"/>
                    <a:pt x="6228" y="28401"/>
                    <a:pt x="17315" y="17315"/>
                  </a:cubicBezTo>
                  <a:cubicBezTo>
                    <a:pt x="28401" y="6228"/>
                    <a:pt x="43438" y="0"/>
                    <a:pt x="59116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35207" cy="602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677003" y="1028700"/>
            <a:ext cx="1582297" cy="1582297"/>
          </a:xfrm>
          <a:custGeom>
            <a:avLst/>
            <a:gdLst/>
            <a:ahLst/>
            <a:cxnLst/>
            <a:rect r="r" b="b" t="t" l="l"/>
            <a:pathLst>
              <a:path h="1582297" w="1582297">
                <a:moveTo>
                  <a:pt x="0" y="0"/>
                </a:moveTo>
                <a:lnTo>
                  <a:pt x="1582297" y="0"/>
                </a:lnTo>
                <a:lnTo>
                  <a:pt x="1582297" y="1582297"/>
                </a:lnTo>
                <a:lnTo>
                  <a:pt x="0" y="15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161397" y="1498801"/>
            <a:ext cx="6847317" cy="63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</a:pPr>
            <a:r>
              <a:rPr lang="en-US" sz="4238" spc="-8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Puntuación de Match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29238" y="3406799"/>
            <a:ext cx="7364766" cy="5580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json_vacante = {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'ubicacion': '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Madrid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',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'educacion_minima':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Secundaria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'idiomas_necesarios': [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Español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Inglés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],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'experiencia_minima':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'liderazgo': 0,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'comunicacion':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'trabajo_en_equipo':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'resolucion_problemas': 0,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'orientacion_resultados': </a:t>
            </a:r>
            <a:r>
              <a:rPr lang="en-US" sz="2593" spc="-51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1</a:t>
            </a: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    'pensamiento_critico': 0,</a:t>
            </a:r>
          </a:p>
          <a:p>
            <a:pPr algn="l">
              <a:lnSpc>
                <a:spcPts val="3630"/>
              </a:lnSpc>
              <a:spcBef>
                <a:spcPct val="0"/>
              </a:spcBef>
            </a:pPr>
            <a:r>
              <a:rPr lang="en-US" sz="2593" spc="-51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   }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34699" y="3521099"/>
            <a:ext cx="8409301" cy="5466045"/>
            <a:chOff x="0" y="0"/>
            <a:chExt cx="11212401" cy="72880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212401" cy="7288061"/>
            </a:xfrm>
            <a:custGeom>
              <a:avLst/>
              <a:gdLst/>
              <a:ahLst/>
              <a:cxnLst/>
              <a:rect r="r" b="b" t="t" l="l"/>
              <a:pathLst>
                <a:path h="7288061" w="11212401">
                  <a:moveTo>
                    <a:pt x="0" y="0"/>
                  </a:moveTo>
                  <a:lnTo>
                    <a:pt x="11212401" y="0"/>
                  </a:lnTo>
                  <a:lnTo>
                    <a:pt x="11212401" y="7288061"/>
                  </a:lnTo>
                  <a:lnTo>
                    <a:pt x="0" y="72880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445884" y="894092"/>
              <a:ext cx="10320633" cy="61223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Vacante: Responsable de tienda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Empresa: Zara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Ubicación: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Madrid 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- Gran Vía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Descripción: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En Zara buscamos un/a Responsable de tienda con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liderazgo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, visión comercial y buena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comunicación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. Coordinará la actividad diaria en nuestra tienda de Gran Vía, fomentando un entorno colaborativo y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orientado a resultados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.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La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persona seleccionada deberá dirigir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 equipo, motiv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rlo y optimiz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ar e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l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ndim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ent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o de la tienda mediante una gestión efectiva y alineada con los valores de la m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ar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ca.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Requisitos:</a:t>
              </a:r>
            </a:p>
            <a:p>
              <a:pPr algn="l" marL="310723" indent="-155362" lvl="1">
                <a:lnSpc>
                  <a:spcPts val="20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Educación mínima: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Educación Secundaria Obligatoria (ESO)</a:t>
              </a:r>
            </a:p>
            <a:p>
              <a:pPr algn="l" marL="310723" indent="-155362" lvl="1">
                <a:lnSpc>
                  <a:spcPts val="20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Experiencia mínima: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3 años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 en retail, en posiciones de supervisión o coordinación</a:t>
              </a:r>
            </a:p>
            <a:p>
              <a:pPr algn="l" marL="310723" indent="-155362" lvl="1">
                <a:lnSpc>
                  <a:spcPts val="2014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Idiomas: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Español</a:t>
              </a:r>
              <a:r>
                <a:rPr lang="en-US" sz="1439" spc="-28">
                  <a:solidFill>
                    <a:srgbClr val="000000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, </a:t>
              </a:r>
              <a:r>
                <a:rPr lang="en-US" sz="1439" spc="-28">
                  <a:solidFill>
                    <a:srgbClr val="031FE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Inglés</a:t>
              </a:r>
            </a:p>
            <a:p>
              <a:pPr algn="l">
                <a:lnSpc>
                  <a:spcPts val="2014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7071863" cy="1582297"/>
            <a:chOff x="0" y="0"/>
            <a:chExt cx="2435207" cy="5448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5207" cy="544867"/>
            </a:xfrm>
            <a:custGeom>
              <a:avLst/>
              <a:gdLst/>
              <a:ahLst/>
              <a:cxnLst/>
              <a:rect r="r" b="b" t="t" l="l"/>
              <a:pathLst>
                <a:path h="544867" w="2435207">
                  <a:moveTo>
                    <a:pt x="59116" y="0"/>
                  </a:moveTo>
                  <a:lnTo>
                    <a:pt x="2376091" y="0"/>
                  </a:lnTo>
                  <a:cubicBezTo>
                    <a:pt x="2391769" y="0"/>
                    <a:pt x="2406806" y="6228"/>
                    <a:pt x="2417892" y="17315"/>
                  </a:cubicBezTo>
                  <a:cubicBezTo>
                    <a:pt x="2428979" y="28401"/>
                    <a:pt x="2435207" y="43438"/>
                    <a:pt x="2435207" y="59116"/>
                  </a:cubicBezTo>
                  <a:lnTo>
                    <a:pt x="2435207" y="485750"/>
                  </a:lnTo>
                  <a:cubicBezTo>
                    <a:pt x="2435207" y="501429"/>
                    <a:pt x="2428979" y="516465"/>
                    <a:pt x="2417892" y="527552"/>
                  </a:cubicBezTo>
                  <a:cubicBezTo>
                    <a:pt x="2406806" y="538638"/>
                    <a:pt x="2391769" y="544867"/>
                    <a:pt x="2376091" y="544867"/>
                  </a:cubicBezTo>
                  <a:lnTo>
                    <a:pt x="59116" y="544867"/>
                  </a:lnTo>
                  <a:cubicBezTo>
                    <a:pt x="26467" y="544867"/>
                    <a:pt x="0" y="518399"/>
                    <a:pt x="0" y="485750"/>
                  </a:cubicBezTo>
                  <a:lnTo>
                    <a:pt x="0" y="59116"/>
                  </a:lnTo>
                  <a:cubicBezTo>
                    <a:pt x="0" y="43438"/>
                    <a:pt x="6228" y="28401"/>
                    <a:pt x="17315" y="17315"/>
                  </a:cubicBezTo>
                  <a:cubicBezTo>
                    <a:pt x="28401" y="6228"/>
                    <a:pt x="43438" y="0"/>
                    <a:pt x="59116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435207" cy="6020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3407211"/>
          <a:ext cx="7764582" cy="5851089"/>
        </p:xfrm>
        <a:graphic>
          <a:graphicData uri="http://schemas.openxmlformats.org/drawingml/2006/table">
            <a:tbl>
              <a:tblPr/>
              <a:tblGrid>
                <a:gridCol w="2693088"/>
                <a:gridCol w="5071495"/>
              </a:tblGrid>
              <a:tr h="147282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Eduación Mínima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2 puntos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2055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Antigüedad/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Experiencia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3 puntos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7715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Ubicación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1 punto (Misma Región o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</a:pPr>
                      <a:r>
                        <a:rPr lang="en-US" sz="1600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Disponibilidad de Movilidad)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9494718" y="3407211"/>
          <a:ext cx="7764582" cy="5617372"/>
        </p:xfrm>
        <a:graphic>
          <a:graphicData uri="http://schemas.openxmlformats.org/drawingml/2006/table">
            <a:tbl>
              <a:tblPr/>
              <a:tblGrid>
                <a:gridCol w="2677761"/>
                <a:gridCol w="5086822"/>
              </a:tblGrid>
              <a:tr h="1472921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Idiomas Requeridos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2 puntos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7292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Cursos Realizados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0.5 puntos / curso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6715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Competencias/ </a:t>
                      </a:r>
                      <a:endParaRPr lang="en-US" sz="1100"/>
                    </a:p>
                    <a:p>
                      <a:pPr algn="ctr" marL="0" indent="0" lvl="0">
                        <a:lnSpc>
                          <a:spcPts val="2240"/>
                        </a:lnSpc>
                        <a:spcBef>
                          <a:spcPct val="0"/>
                        </a:spcBef>
                      </a:pPr>
                      <a:r>
                        <a:rPr lang="en-US" sz="1600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Soft Skills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40"/>
                        </a:lnSpc>
                        <a:defRPr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1 punto / skill</a:t>
                      </a:r>
                      <a:endParaRPr lang="en-US" sz="1100"/>
                    </a:p>
                    <a:p>
                      <a:pPr algn="just">
                        <a:lnSpc>
                          <a:spcPts val="2240"/>
                        </a:lnSpc>
                      </a:pP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Liderazgo</a:t>
                      </a: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Comunicación</a:t>
                      </a: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Trabajo en Equipo</a:t>
                      </a: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Resolución de Problemas</a:t>
                      </a: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Orientación a Resultados</a:t>
                      </a:r>
                    </a:p>
                    <a:p>
                      <a:pPr algn="just" marL="345441" indent="-172721" lvl="1">
                        <a:lnSpc>
                          <a:spcPts val="2240"/>
                        </a:lnSpc>
                        <a:spcBef>
                          <a:spcPct val="0"/>
                        </a:spcBef>
                        <a:buFont typeface="Arial"/>
                        <a:buChar char="•"/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Pensamiento Crítico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4828A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15677003" y="1028700"/>
            <a:ext cx="1582297" cy="1582297"/>
          </a:xfrm>
          <a:custGeom>
            <a:avLst/>
            <a:gdLst/>
            <a:ahLst/>
            <a:cxnLst/>
            <a:rect r="r" b="b" t="t" l="l"/>
            <a:pathLst>
              <a:path h="1582297" w="1582297">
                <a:moveTo>
                  <a:pt x="0" y="0"/>
                </a:moveTo>
                <a:lnTo>
                  <a:pt x="1582297" y="0"/>
                </a:lnTo>
                <a:lnTo>
                  <a:pt x="1582297" y="1582297"/>
                </a:lnTo>
                <a:lnTo>
                  <a:pt x="0" y="1582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1161397" y="1498801"/>
            <a:ext cx="6847317" cy="639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026"/>
              </a:lnSpc>
            </a:pPr>
            <a:r>
              <a:rPr lang="en-US" sz="4238" spc="-84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Puntuación de Match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 descr="Geometric Angled Teardrop Shape "/>
          <p:cNvSpPr/>
          <p:nvPr/>
        </p:nvSpPr>
        <p:spPr>
          <a:xfrm flipH="false" flipV="false" rot="0">
            <a:off x="1168407" y="1153865"/>
            <a:ext cx="1582297" cy="1582297"/>
          </a:xfrm>
          <a:custGeom>
            <a:avLst/>
            <a:gdLst/>
            <a:ahLst/>
            <a:cxnLst/>
            <a:rect r="r" b="b" t="t" l="l"/>
            <a:pathLst>
              <a:path h="1582297" w="1582297">
                <a:moveTo>
                  <a:pt x="0" y="0"/>
                </a:moveTo>
                <a:lnTo>
                  <a:pt x="1582297" y="0"/>
                </a:lnTo>
                <a:lnTo>
                  <a:pt x="1582297" y="1582298"/>
                </a:lnTo>
                <a:lnTo>
                  <a:pt x="0" y="15822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62581" y="5062597"/>
            <a:ext cx="5996887" cy="852956"/>
            <a:chOff x="0" y="0"/>
            <a:chExt cx="4643081" cy="660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643081" cy="660400"/>
            </a:xfrm>
            <a:custGeom>
              <a:avLst/>
              <a:gdLst/>
              <a:ahLst/>
              <a:cxnLst/>
              <a:rect r="r" b="b" t="t" l="l"/>
              <a:pathLst>
                <a:path h="660400" w="4643081">
                  <a:moveTo>
                    <a:pt x="45186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18621" y="0"/>
                  </a:lnTo>
                  <a:cubicBezTo>
                    <a:pt x="4587201" y="0"/>
                    <a:pt x="4643081" y="55880"/>
                    <a:pt x="4643081" y="124460"/>
                  </a:cubicBezTo>
                  <a:lnTo>
                    <a:pt x="4643081" y="535940"/>
                  </a:lnTo>
                  <a:cubicBezTo>
                    <a:pt x="4643081" y="604520"/>
                    <a:pt x="4587201" y="660400"/>
                    <a:pt x="4518621" y="660400"/>
                  </a:cubicBezTo>
                  <a:close/>
                </a:path>
              </a:pathLst>
            </a:custGeom>
            <a:solidFill>
              <a:srgbClr val="031FE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262581" y="6106053"/>
            <a:ext cx="5996887" cy="852956"/>
            <a:chOff x="0" y="0"/>
            <a:chExt cx="4643081" cy="6604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43081" cy="660400"/>
            </a:xfrm>
            <a:custGeom>
              <a:avLst/>
              <a:gdLst/>
              <a:ahLst/>
              <a:cxnLst/>
              <a:rect r="r" b="b" t="t" l="l"/>
              <a:pathLst>
                <a:path h="660400" w="4643081">
                  <a:moveTo>
                    <a:pt x="45186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18621" y="0"/>
                  </a:lnTo>
                  <a:cubicBezTo>
                    <a:pt x="4587201" y="0"/>
                    <a:pt x="4643081" y="55880"/>
                    <a:pt x="4643081" y="124460"/>
                  </a:cubicBezTo>
                  <a:lnTo>
                    <a:pt x="4643081" y="535940"/>
                  </a:lnTo>
                  <a:cubicBezTo>
                    <a:pt x="4643081" y="604520"/>
                    <a:pt x="4587201" y="660400"/>
                    <a:pt x="4518621" y="660400"/>
                  </a:cubicBezTo>
                  <a:close/>
                </a:path>
              </a:pathLst>
            </a:custGeom>
            <a:solidFill>
              <a:srgbClr val="031FE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262581" y="4019141"/>
            <a:ext cx="5996887" cy="852956"/>
            <a:chOff x="0" y="0"/>
            <a:chExt cx="4643081" cy="6604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643081" cy="660400"/>
            </a:xfrm>
            <a:custGeom>
              <a:avLst/>
              <a:gdLst/>
              <a:ahLst/>
              <a:cxnLst/>
              <a:rect r="r" b="b" t="t" l="l"/>
              <a:pathLst>
                <a:path h="660400" w="4643081">
                  <a:moveTo>
                    <a:pt x="45186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18621" y="0"/>
                  </a:lnTo>
                  <a:cubicBezTo>
                    <a:pt x="4587201" y="0"/>
                    <a:pt x="4643081" y="55880"/>
                    <a:pt x="4643081" y="124460"/>
                  </a:cubicBezTo>
                  <a:lnTo>
                    <a:pt x="4643081" y="535940"/>
                  </a:lnTo>
                  <a:cubicBezTo>
                    <a:pt x="4643081" y="604520"/>
                    <a:pt x="4587201" y="660400"/>
                    <a:pt x="4518621" y="660400"/>
                  </a:cubicBezTo>
                  <a:close/>
                </a:path>
              </a:pathLst>
            </a:custGeom>
            <a:solidFill>
              <a:srgbClr val="031FE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62581" y="3004591"/>
            <a:ext cx="5996887" cy="852956"/>
            <a:chOff x="0" y="0"/>
            <a:chExt cx="4643081" cy="66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43081" cy="660400"/>
            </a:xfrm>
            <a:custGeom>
              <a:avLst/>
              <a:gdLst/>
              <a:ahLst/>
              <a:cxnLst/>
              <a:rect r="r" b="b" t="t" l="l"/>
              <a:pathLst>
                <a:path h="660400" w="4643081">
                  <a:moveTo>
                    <a:pt x="45186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18621" y="0"/>
                  </a:lnTo>
                  <a:cubicBezTo>
                    <a:pt x="4587201" y="0"/>
                    <a:pt x="4643081" y="55880"/>
                    <a:pt x="4643081" y="124460"/>
                  </a:cubicBezTo>
                  <a:lnTo>
                    <a:pt x="4643081" y="535940"/>
                  </a:lnTo>
                  <a:cubicBezTo>
                    <a:pt x="4643081" y="604520"/>
                    <a:pt x="4587201" y="660400"/>
                    <a:pt x="4518621" y="660400"/>
                  </a:cubicBezTo>
                  <a:close/>
                </a:path>
              </a:pathLst>
            </a:custGeom>
            <a:solidFill>
              <a:srgbClr val="031FE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62581" y="7120934"/>
            <a:ext cx="5996887" cy="852956"/>
            <a:chOff x="0" y="0"/>
            <a:chExt cx="4643081" cy="66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643081" cy="660400"/>
            </a:xfrm>
            <a:custGeom>
              <a:avLst/>
              <a:gdLst/>
              <a:ahLst/>
              <a:cxnLst/>
              <a:rect r="r" b="b" t="t" l="l"/>
              <a:pathLst>
                <a:path h="660400" w="4643081">
                  <a:moveTo>
                    <a:pt x="4518621" y="660400"/>
                  </a:moveTo>
                  <a:lnTo>
                    <a:pt x="124460" y="660400"/>
                  </a:lnTo>
                  <a:cubicBezTo>
                    <a:pt x="55880" y="660400"/>
                    <a:pt x="0" y="604520"/>
                    <a:pt x="0" y="53594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518621" y="0"/>
                  </a:lnTo>
                  <a:cubicBezTo>
                    <a:pt x="4587201" y="0"/>
                    <a:pt x="4643081" y="55880"/>
                    <a:pt x="4643081" y="124460"/>
                  </a:cubicBezTo>
                  <a:lnTo>
                    <a:pt x="4643081" y="535940"/>
                  </a:lnTo>
                  <a:cubicBezTo>
                    <a:pt x="4643081" y="604520"/>
                    <a:pt x="4587201" y="660400"/>
                    <a:pt x="4518621" y="660400"/>
                  </a:cubicBezTo>
                  <a:close/>
                </a:path>
              </a:pathLst>
            </a:custGeom>
            <a:solidFill>
              <a:srgbClr val="031FEF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959555" y="6288188"/>
            <a:ext cx="6694175" cy="2757733"/>
          </a:xfrm>
          <a:custGeom>
            <a:avLst/>
            <a:gdLst/>
            <a:ahLst/>
            <a:cxnLst/>
            <a:rect r="r" b="b" t="t" l="l"/>
            <a:pathLst>
              <a:path h="2757733" w="6694175">
                <a:moveTo>
                  <a:pt x="0" y="0"/>
                </a:moveTo>
                <a:lnTo>
                  <a:pt x="6694175" y="0"/>
                </a:lnTo>
                <a:lnTo>
                  <a:pt x="6694175" y="2757733"/>
                </a:lnTo>
                <a:lnTo>
                  <a:pt x="0" y="27577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396" t="-27368" r="-9123" b="-3172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59555" y="1585366"/>
            <a:ext cx="6687186" cy="2638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 spc="-504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</a:t>
            </a:r>
            <a:r>
              <a:rPr lang="en-US" sz="8000" spc="-504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ados del Matching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59555" y="4377721"/>
            <a:ext cx="6139751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sabemos de los empleados más compatibles?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932996" y="2238675"/>
            <a:ext cx="5969339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mostrados: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6416" y="3116109"/>
            <a:ext cx="5379959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Puesto actual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596416" y="4145112"/>
            <a:ext cx="5379959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Antigüedad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596416" y="5148322"/>
            <a:ext cx="5379959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Educación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62581" y="6191778"/>
            <a:ext cx="5737885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Idiomas y movilidad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596416" y="7206659"/>
            <a:ext cx="5379959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3770"/>
              </a:lnSpc>
              <a:spcBef>
                <a:spcPct val="0"/>
              </a:spcBef>
            </a:pPr>
            <a:r>
              <a:rPr lang="en-US" sz="29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Competencias blandas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294535" y="2043201"/>
            <a:ext cx="696493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34"/>
              </a:lnSpc>
              <a:spcBef>
                <a:spcPct val="0"/>
              </a:spcBef>
            </a:pPr>
            <a:r>
              <a:rPr lang="en-US" sz="3024" spc="-60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Top 5 empleados con mejor encaje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592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83144" y="1729259"/>
            <a:ext cx="12753867" cy="1794991"/>
            <a:chOff x="0" y="0"/>
            <a:chExt cx="17005156" cy="2393321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42875"/>
              <a:ext cx="17005156" cy="1336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7065"/>
                </a:lnSpc>
              </a:pPr>
              <a:r>
                <a:rPr lang="en-US" b="true" sz="5888" spc="-117">
                  <a:solidFill>
                    <a:srgbClr val="010101"/>
                  </a:solidFill>
                  <a:latin typeface="Heading Now 71-78 Bold"/>
                  <a:ea typeface="Heading Now 71-78 Bold"/>
                  <a:cs typeface="Heading Now 71-78 Bold"/>
                  <a:sym typeface="Heading Now 71-78 Bold"/>
                </a:rPr>
                <a:t>Compatibilidad con la Vacante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69421"/>
              <a:ext cx="17005156" cy="7239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</a:pPr>
              <a:r>
                <a:rPr lang="en-US" sz="3000" spc="-60">
                  <a:solidFill>
                    <a:srgbClr val="010101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Métricas de match entre perfil ideal y empleado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90367" y="5013382"/>
            <a:ext cx="797219" cy="8299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4"/>
              </a:lnSpc>
            </a:pPr>
            <a:r>
              <a:rPr lang="en-US" b="true" sz="4695" spc="-93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01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190367" y="5951256"/>
            <a:ext cx="3421470" cy="1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7"/>
              </a:lnSpc>
            </a:pPr>
            <a:r>
              <a:rPr lang="en-US" b="true" sz="2259" spc="-45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Base score</a:t>
            </a:r>
            <a:r>
              <a:rPr lang="en-US" sz="2259" spc="-45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: educación, experiencia, ubicación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90367" y="7329427"/>
            <a:ext cx="797219" cy="776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12"/>
              </a:lnSpc>
            </a:pPr>
            <a:r>
              <a:rPr lang="en-US" b="true" sz="4343" spc="-86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90367" y="8234457"/>
            <a:ext cx="3421470" cy="80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2"/>
              </a:lnSpc>
            </a:pPr>
            <a:r>
              <a:rPr lang="en-US" b="true" sz="2347" spc="-46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Compatibilidad</a:t>
            </a:r>
            <a:r>
              <a:rPr lang="en-US" sz="2347" spc="-46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expresada en 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118854" y="4964121"/>
            <a:ext cx="797219" cy="775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2"/>
              </a:lnSpc>
            </a:pPr>
            <a:r>
              <a:rPr lang="en-US" b="true" sz="4402" spc="-8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118854" y="5847743"/>
            <a:ext cx="3421470" cy="117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37"/>
              </a:lnSpc>
            </a:pPr>
            <a:r>
              <a:rPr lang="en-US" b="true" sz="2259" spc="-45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Match score</a:t>
            </a:r>
            <a:r>
              <a:rPr lang="en-US" sz="2259" spc="-45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completo: incluye competencias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118854" y="7347898"/>
            <a:ext cx="797219" cy="757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41"/>
              </a:lnSpc>
            </a:pPr>
            <a:r>
              <a:rPr lang="en-US" b="true" sz="4284" spc="-85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118854" y="8234457"/>
            <a:ext cx="3421470" cy="11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052"/>
              </a:lnSpc>
            </a:pPr>
            <a:r>
              <a:rPr lang="en-US" b="true" sz="2347" spc="-46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Visualización</a:t>
            </a:r>
            <a:r>
              <a:rPr lang="en-US" sz="2347" spc="-46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de competencias (radar chart)</a:t>
            </a:r>
          </a:p>
        </p:txBody>
      </p:sp>
      <p:sp>
        <p:nvSpPr>
          <p:cNvPr name="AutoShape 13" id="13"/>
          <p:cNvSpPr/>
          <p:nvPr/>
        </p:nvSpPr>
        <p:spPr>
          <a:xfrm>
            <a:off x="1606944" y="4097404"/>
            <a:ext cx="10961021" cy="0"/>
          </a:xfrm>
          <a:prstGeom prst="line">
            <a:avLst/>
          </a:prstGeom>
          <a:ln cap="flat" w="1047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8844" y="3841908"/>
            <a:ext cx="9943806" cy="642155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6563870" cy="8211766"/>
            <a:chOff x="0" y="0"/>
            <a:chExt cx="1728756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56" cy="2162770"/>
            </a:xfrm>
            <a:custGeom>
              <a:avLst/>
              <a:gdLst/>
              <a:ahLst/>
              <a:cxnLst/>
              <a:rect r="r" b="b" t="t" l="l"/>
              <a:pathLst>
                <a:path h="2162770" w="1728756">
                  <a:moveTo>
                    <a:pt x="63692" y="0"/>
                  </a:moveTo>
                  <a:lnTo>
                    <a:pt x="1665064" y="0"/>
                  </a:lnTo>
                  <a:cubicBezTo>
                    <a:pt x="1681956" y="0"/>
                    <a:pt x="1698156" y="6710"/>
                    <a:pt x="1710101" y="18655"/>
                  </a:cubicBezTo>
                  <a:cubicBezTo>
                    <a:pt x="1722045" y="30599"/>
                    <a:pt x="1728756" y="46800"/>
                    <a:pt x="1728756" y="63692"/>
                  </a:cubicBezTo>
                  <a:lnTo>
                    <a:pt x="1728756" y="2099078"/>
                  </a:lnTo>
                  <a:cubicBezTo>
                    <a:pt x="1728756" y="2134254"/>
                    <a:pt x="1700240" y="2162770"/>
                    <a:pt x="1665064" y="2162770"/>
                  </a:cubicBezTo>
                  <a:lnTo>
                    <a:pt x="63692" y="2162770"/>
                  </a:lnTo>
                  <a:cubicBezTo>
                    <a:pt x="46800" y="2162770"/>
                    <a:pt x="30599" y="2156059"/>
                    <a:pt x="18655" y="2144115"/>
                  </a:cubicBezTo>
                  <a:cubicBezTo>
                    <a:pt x="6710" y="2132170"/>
                    <a:pt x="0" y="2115970"/>
                    <a:pt x="0" y="2099078"/>
                  </a:cubicBezTo>
                  <a:lnTo>
                    <a:pt x="0" y="63692"/>
                  </a:lnTo>
                  <a:cubicBezTo>
                    <a:pt x="0" y="46800"/>
                    <a:pt x="6710" y="30599"/>
                    <a:pt x="18655" y="18655"/>
                  </a:cubicBezTo>
                  <a:cubicBezTo>
                    <a:pt x="30599" y="6710"/>
                    <a:pt x="46800" y="0"/>
                    <a:pt x="6369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28756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048800" y="1028700"/>
          <a:ext cx="9210500" cy="8229600"/>
        </p:xfrm>
        <a:graphic>
          <a:graphicData uri="http://schemas.openxmlformats.org/drawingml/2006/table">
            <a:tbl>
              <a:tblPr/>
              <a:tblGrid>
                <a:gridCol w="9210500"/>
              </a:tblGrid>
              <a:tr h="1571406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Incentivar el feedback de superiores (&gt;65% de los empleados no tienen).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13933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Aplicar a diversos puestos, no solo de tienda.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45697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Añadir vista del empleado → ¿A qué vacantes puedo aspirar?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308069">
                <a:tc>
                  <a:txBody>
                    <a:bodyPr anchor="t" rtlCol="false"/>
                    <a:lstStyle/>
                    <a:p>
                      <a:pPr algn="l" marL="0" indent="0" lvl="0">
                        <a:lnSpc>
                          <a:spcPts val="280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Consid</a:t>
                      </a:r>
                      <a:r>
                        <a:rPr lang="en-US" sz="2000" strike="noStrike" u="none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erar competencias adicionales. Ej: Programación.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57921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Añadir en la interfaz:</a:t>
                      </a:r>
                      <a:endParaRPr lang="en-US" sz="1100"/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Mayor cantidad de filtros. 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S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ección de cursos recomendados para mejorar la formación del empleado.</a:t>
                      </a:r>
                    </a:p>
                    <a:p>
                      <a:pPr algn="l" marL="431801" indent="-215900" lvl="1">
                        <a:lnSpc>
                          <a:spcPts val="2800"/>
                        </a:lnSpc>
                        <a:buFont typeface="Arial"/>
                        <a:buChar char="•"/>
                      </a:pPr>
                      <a:r>
                        <a:rPr lang="en-US" sz="2000" strike="noStrike" u="none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Opción de exportar resultados (PDF/CSV).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64992" y="1570500"/>
            <a:ext cx="5033997" cy="1353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10"/>
              </a:lnSpc>
            </a:pPr>
            <a:r>
              <a:rPr lang="en-US" sz="8158" spc="-513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4992" y="3064205"/>
            <a:ext cx="5260293" cy="623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podemos mejorar?</a:t>
            </a:r>
          </a:p>
          <a:p>
            <a:pPr algn="l">
              <a:lnSpc>
                <a:spcPts val="2380"/>
              </a:lnSpc>
            </a:pPr>
            <a:r>
              <a:rPr lang="en-US" sz="170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Recomendaciones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10101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997652" y="361593"/>
            <a:ext cx="14353278" cy="1122110"/>
            <a:chOff x="0" y="0"/>
            <a:chExt cx="3780287" cy="2955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780287" cy="295535"/>
            </a:xfrm>
            <a:custGeom>
              <a:avLst/>
              <a:gdLst/>
              <a:ahLst/>
              <a:cxnLst/>
              <a:rect r="r" b="b" t="t" l="l"/>
              <a:pathLst>
                <a:path h="295535" w="3780287">
                  <a:moveTo>
                    <a:pt x="29127" y="0"/>
                  </a:moveTo>
                  <a:lnTo>
                    <a:pt x="3751161" y="0"/>
                  </a:lnTo>
                  <a:cubicBezTo>
                    <a:pt x="3767247" y="0"/>
                    <a:pt x="3780287" y="13040"/>
                    <a:pt x="3780287" y="29127"/>
                  </a:cubicBezTo>
                  <a:lnTo>
                    <a:pt x="3780287" y="266408"/>
                  </a:lnTo>
                  <a:cubicBezTo>
                    <a:pt x="3780287" y="282495"/>
                    <a:pt x="3767247" y="295535"/>
                    <a:pt x="3751161" y="295535"/>
                  </a:cubicBezTo>
                  <a:lnTo>
                    <a:pt x="29127" y="295535"/>
                  </a:lnTo>
                  <a:cubicBezTo>
                    <a:pt x="13040" y="295535"/>
                    <a:pt x="0" y="282495"/>
                    <a:pt x="0" y="266408"/>
                  </a:cubicBezTo>
                  <a:lnTo>
                    <a:pt x="0" y="29127"/>
                  </a:lnTo>
                  <a:cubicBezTo>
                    <a:pt x="0" y="13040"/>
                    <a:pt x="13040" y="0"/>
                    <a:pt x="29127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3780287" cy="3526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05270" y="1690532"/>
            <a:ext cx="13853542" cy="7792618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965782" y="561941"/>
            <a:ext cx="4332519" cy="664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12"/>
              </a:lnSpc>
            </a:pPr>
            <a:r>
              <a:rPr lang="en-US" sz="3992" spc="-251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Así funciona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350930" y="9022080"/>
            <a:ext cx="854348" cy="386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5"/>
              </a:lnSpc>
              <a:spcBef>
                <a:spcPct val="0"/>
              </a:spcBef>
            </a:pPr>
            <a:r>
              <a:rPr lang="en-US" sz="2025" spc="-40" u="sng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  <a:hlinkClick r:id="rId5" tooltip="https://vimeo.com/1077394218?share=copy#t=0"/>
              </a:rPr>
              <a:t>Vimeo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812392" y="1317050"/>
            <a:ext cx="14663216" cy="9720083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26768" y="311324"/>
            <a:ext cx="16634463" cy="1434751"/>
            <a:chOff x="0" y="0"/>
            <a:chExt cx="4381093" cy="37787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81093" cy="377877"/>
            </a:xfrm>
            <a:custGeom>
              <a:avLst/>
              <a:gdLst/>
              <a:ahLst/>
              <a:cxnLst/>
              <a:rect r="r" b="b" t="t" l="l"/>
              <a:pathLst>
                <a:path h="377877" w="4381093">
                  <a:moveTo>
                    <a:pt x="25132" y="0"/>
                  </a:moveTo>
                  <a:lnTo>
                    <a:pt x="4355961" y="0"/>
                  </a:lnTo>
                  <a:cubicBezTo>
                    <a:pt x="4369841" y="0"/>
                    <a:pt x="4381093" y="11252"/>
                    <a:pt x="4381093" y="25132"/>
                  </a:cubicBezTo>
                  <a:lnTo>
                    <a:pt x="4381093" y="352744"/>
                  </a:lnTo>
                  <a:cubicBezTo>
                    <a:pt x="4381093" y="366625"/>
                    <a:pt x="4369841" y="377877"/>
                    <a:pt x="4355961" y="377877"/>
                  </a:cubicBezTo>
                  <a:lnTo>
                    <a:pt x="25132" y="377877"/>
                  </a:lnTo>
                  <a:cubicBezTo>
                    <a:pt x="11252" y="377877"/>
                    <a:pt x="0" y="366625"/>
                    <a:pt x="0" y="352744"/>
                  </a:cubicBezTo>
                  <a:lnTo>
                    <a:pt x="0" y="25132"/>
                  </a:lnTo>
                  <a:cubicBezTo>
                    <a:pt x="0" y="11252"/>
                    <a:pt x="11252" y="0"/>
                    <a:pt x="2513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381093" cy="4350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120284" y="214311"/>
            <a:ext cx="10047432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Así funciona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0240" y="237916"/>
            <a:ext cx="16629060" cy="1663700"/>
            <a:chOff x="0" y="0"/>
            <a:chExt cx="4379670" cy="4381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79670" cy="438176"/>
            </a:xfrm>
            <a:custGeom>
              <a:avLst/>
              <a:gdLst/>
              <a:ahLst/>
              <a:cxnLst/>
              <a:rect r="r" b="b" t="t" l="l"/>
              <a:pathLst>
                <a:path h="438176" w="4379670">
                  <a:moveTo>
                    <a:pt x="25141" y="0"/>
                  </a:moveTo>
                  <a:lnTo>
                    <a:pt x="4354530" y="0"/>
                  </a:lnTo>
                  <a:cubicBezTo>
                    <a:pt x="4368414" y="0"/>
                    <a:pt x="4379670" y="11256"/>
                    <a:pt x="4379670" y="25141"/>
                  </a:cubicBezTo>
                  <a:lnTo>
                    <a:pt x="4379670" y="413035"/>
                  </a:lnTo>
                  <a:cubicBezTo>
                    <a:pt x="4379670" y="426920"/>
                    <a:pt x="4368414" y="438176"/>
                    <a:pt x="4354530" y="438176"/>
                  </a:cubicBezTo>
                  <a:lnTo>
                    <a:pt x="25141" y="438176"/>
                  </a:lnTo>
                  <a:cubicBezTo>
                    <a:pt x="18473" y="438176"/>
                    <a:pt x="12078" y="435527"/>
                    <a:pt x="7363" y="430813"/>
                  </a:cubicBezTo>
                  <a:cubicBezTo>
                    <a:pt x="2649" y="426098"/>
                    <a:pt x="0" y="419703"/>
                    <a:pt x="0" y="413035"/>
                  </a:cubicBezTo>
                  <a:lnTo>
                    <a:pt x="0" y="25141"/>
                  </a:lnTo>
                  <a:cubicBezTo>
                    <a:pt x="0" y="11256"/>
                    <a:pt x="11256" y="0"/>
                    <a:pt x="25141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379670" cy="5143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3323490" y="5715567"/>
            <a:ext cx="1220344" cy="7400245"/>
            <a:chOff x="0" y="0"/>
            <a:chExt cx="470224" cy="28514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70224" cy="2851469"/>
            </a:xfrm>
            <a:custGeom>
              <a:avLst/>
              <a:gdLst/>
              <a:ahLst/>
              <a:cxnLst/>
              <a:rect r="r" b="b" t="t" l="l"/>
              <a:pathLst>
                <a:path h="2851469" w="470224">
                  <a:moveTo>
                    <a:pt x="235112" y="0"/>
                  </a:moveTo>
                  <a:lnTo>
                    <a:pt x="235112" y="0"/>
                  </a:lnTo>
                  <a:cubicBezTo>
                    <a:pt x="297468" y="0"/>
                    <a:pt x="357269" y="24771"/>
                    <a:pt x="401361" y="68863"/>
                  </a:cubicBezTo>
                  <a:cubicBezTo>
                    <a:pt x="445453" y="112955"/>
                    <a:pt x="470224" y="172756"/>
                    <a:pt x="470224" y="235112"/>
                  </a:cubicBezTo>
                  <a:lnTo>
                    <a:pt x="470224" y="2616357"/>
                  </a:lnTo>
                  <a:cubicBezTo>
                    <a:pt x="470224" y="2678712"/>
                    <a:pt x="445453" y="2738514"/>
                    <a:pt x="401361" y="2782606"/>
                  </a:cubicBezTo>
                  <a:cubicBezTo>
                    <a:pt x="357269" y="2826698"/>
                    <a:pt x="297468" y="2851469"/>
                    <a:pt x="235112" y="2851469"/>
                  </a:cubicBezTo>
                  <a:lnTo>
                    <a:pt x="235112" y="2851469"/>
                  </a:lnTo>
                  <a:cubicBezTo>
                    <a:pt x="172756" y="2851469"/>
                    <a:pt x="112955" y="2826698"/>
                    <a:pt x="68863" y="2782606"/>
                  </a:cubicBezTo>
                  <a:cubicBezTo>
                    <a:pt x="24771" y="2738514"/>
                    <a:pt x="0" y="2678712"/>
                    <a:pt x="0" y="2616357"/>
                  </a:cubicBezTo>
                  <a:lnTo>
                    <a:pt x="0" y="235112"/>
                  </a:lnTo>
                  <a:cubicBezTo>
                    <a:pt x="0" y="172756"/>
                    <a:pt x="24771" y="112955"/>
                    <a:pt x="68863" y="68863"/>
                  </a:cubicBezTo>
                  <a:cubicBezTo>
                    <a:pt x="112955" y="24771"/>
                    <a:pt x="172756" y="0"/>
                    <a:pt x="23511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470224" cy="29086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5400000">
            <a:off x="16047374" y="8691763"/>
            <a:ext cx="976000" cy="1447852"/>
          </a:xfrm>
          <a:custGeom>
            <a:avLst/>
            <a:gdLst/>
            <a:ahLst/>
            <a:cxnLst/>
            <a:rect r="r" b="b" t="t" l="l"/>
            <a:pathLst>
              <a:path h="1447852" w="976000">
                <a:moveTo>
                  <a:pt x="976000" y="1447853"/>
                </a:moveTo>
                <a:lnTo>
                  <a:pt x="0" y="1447853"/>
                </a:lnTo>
                <a:lnTo>
                  <a:pt x="0" y="0"/>
                </a:lnTo>
                <a:lnTo>
                  <a:pt x="976000" y="0"/>
                </a:lnTo>
                <a:lnTo>
                  <a:pt x="976000" y="144785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613162" y="1103271"/>
            <a:ext cx="14663216" cy="9720083"/>
          </a:xfrm>
          <a:prstGeom prst="rect">
            <a:avLst/>
          </a:prstGeom>
        </p:spPr>
      </p:pic>
      <p:sp>
        <p:nvSpPr>
          <p:cNvPr name="TextBox 10" id="10"/>
          <p:cNvSpPr txBox="true"/>
          <p:nvPr/>
        </p:nvSpPr>
        <p:spPr>
          <a:xfrm rot="0">
            <a:off x="2001044" y="384175"/>
            <a:ext cx="14285912" cy="1289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74"/>
              </a:lnSpc>
            </a:pPr>
            <a:r>
              <a:rPr lang="en-US" sz="8499" spc="-535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 de búsqueda 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68" y="390050"/>
            <a:ext cx="16090864" cy="1610141"/>
            <a:chOff x="0" y="0"/>
            <a:chExt cx="4237923" cy="424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7923" cy="424070"/>
            </a:xfrm>
            <a:custGeom>
              <a:avLst/>
              <a:gdLst/>
              <a:ahLst/>
              <a:cxnLst/>
              <a:rect r="r" b="b" t="t" l="l"/>
              <a:pathLst>
                <a:path h="424070" w="4237923">
                  <a:moveTo>
                    <a:pt x="25981" y="0"/>
                  </a:moveTo>
                  <a:lnTo>
                    <a:pt x="4211942" y="0"/>
                  </a:lnTo>
                  <a:cubicBezTo>
                    <a:pt x="4218832" y="0"/>
                    <a:pt x="4225441" y="2737"/>
                    <a:pt x="4230313" y="7610"/>
                  </a:cubicBezTo>
                  <a:cubicBezTo>
                    <a:pt x="4235186" y="12482"/>
                    <a:pt x="4237923" y="19091"/>
                    <a:pt x="4237923" y="25981"/>
                  </a:cubicBezTo>
                  <a:lnTo>
                    <a:pt x="4237923" y="398089"/>
                  </a:lnTo>
                  <a:cubicBezTo>
                    <a:pt x="4237923" y="412438"/>
                    <a:pt x="4226291" y="424070"/>
                    <a:pt x="4211942" y="424070"/>
                  </a:cubicBezTo>
                  <a:lnTo>
                    <a:pt x="25981" y="424070"/>
                  </a:lnTo>
                  <a:cubicBezTo>
                    <a:pt x="11632" y="424070"/>
                    <a:pt x="0" y="412438"/>
                    <a:pt x="0" y="398089"/>
                  </a:cubicBezTo>
                  <a:lnTo>
                    <a:pt x="0" y="25981"/>
                  </a:lnTo>
                  <a:cubicBezTo>
                    <a:pt x="0" y="11632"/>
                    <a:pt x="11632" y="0"/>
                    <a:pt x="25981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37923" cy="5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98959" y="425183"/>
            <a:ext cx="1469008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spc="-13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Perfil y % de Match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3012567" y="396107"/>
            <a:ext cx="15512712" cy="116345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5717366" y="396107"/>
            <a:ext cx="15512712" cy="11634534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68" y="390050"/>
            <a:ext cx="16090864" cy="1610141"/>
            <a:chOff x="0" y="0"/>
            <a:chExt cx="4237923" cy="424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7923" cy="424070"/>
            </a:xfrm>
            <a:custGeom>
              <a:avLst/>
              <a:gdLst/>
              <a:ahLst/>
              <a:cxnLst/>
              <a:rect r="r" b="b" t="t" l="l"/>
              <a:pathLst>
                <a:path h="424070" w="4237923">
                  <a:moveTo>
                    <a:pt x="25981" y="0"/>
                  </a:moveTo>
                  <a:lnTo>
                    <a:pt x="4211942" y="0"/>
                  </a:lnTo>
                  <a:cubicBezTo>
                    <a:pt x="4218832" y="0"/>
                    <a:pt x="4225441" y="2737"/>
                    <a:pt x="4230313" y="7610"/>
                  </a:cubicBezTo>
                  <a:cubicBezTo>
                    <a:pt x="4235186" y="12482"/>
                    <a:pt x="4237923" y="19091"/>
                    <a:pt x="4237923" y="25981"/>
                  </a:cubicBezTo>
                  <a:lnTo>
                    <a:pt x="4237923" y="398089"/>
                  </a:lnTo>
                  <a:cubicBezTo>
                    <a:pt x="4237923" y="412438"/>
                    <a:pt x="4226291" y="424070"/>
                    <a:pt x="4211942" y="424070"/>
                  </a:cubicBezTo>
                  <a:lnTo>
                    <a:pt x="25981" y="424070"/>
                  </a:lnTo>
                  <a:cubicBezTo>
                    <a:pt x="11632" y="424070"/>
                    <a:pt x="0" y="412438"/>
                    <a:pt x="0" y="398089"/>
                  </a:cubicBezTo>
                  <a:lnTo>
                    <a:pt x="0" y="25981"/>
                  </a:lnTo>
                  <a:cubicBezTo>
                    <a:pt x="0" y="11632"/>
                    <a:pt x="11632" y="0"/>
                    <a:pt x="25981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37923" cy="5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98959" y="425183"/>
            <a:ext cx="1469008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spc="-13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Herramientas avanzadas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-1754278" y="-2320364"/>
            <a:ext cx="21051338" cy="15788503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526079" y="2540781"/>
            <a:ext cx="3782946" cy="20806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98568" y="390050"/>
            <a:ext cx="16090864" cy="1610141"/>
            <a:chOff x="0" y="0"/>
            <a:chExt cx="4237923" cy="4240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7923" cy="424070"/>
            </a:xfrm>
            <a:custGeom>
              <a:avLst/>
              <a:gdLst/>
              <a:ahLst/>
              <a:cxnLst/>
              <a:rect r="r" b="b" t="t" l="l"/>
              <a:pathLst>
                <a:path h="424070" w="4237923">
                  <a:moveTo>
                    <a:pt x="25981" y="0"/>
                  </a:moveTo>
                  <a:lnTo>
                    <a:pt x="4211942" y="0"/>
                  </a:lnTo>
                  <a:cubicBezTo>
                    <a:pt x="4218832" y="0"/>
                    <a:pt x="4225441" y="2737"/>
                    <a:pt x="4230313" y="7610"/>
                  </a:cubicBezTo>
                  <a:cubicBezTo>
                    <a:pt x="4235186" y="12482"/>
                    <a:pt x="4237923" y="19091"/>
                    <a:pt x="4237923" y="25981"/>
                  </a:cubicBezTo>
                  <a:lnTo>
                    <a:pt x="4237923" y="398089"/>
                  </a:lnTo>
                  <a:cubicBezTo>
                    <a:pt x="4237923" y="412438"/>
                    <a:pt x="4226291" y="424070"/>
                    <a:pt x="4211942" y="424070"/>
                  </a:cubicBezTo>
                  <a:lnTo>
                    <a:pt x="25981" y="424070"/>
                  </a:lnTo>
                  <a:cubicBezTo>
                    <a:pt x="11632" y="424070"/>
                    <a:pt x="0" y="412438"/>
                    <a:pt x="0" y="398089"/>
                  </a:cubicBezTo>
                  <a:lnTo>
                    <a:pt x="0" y="25981"/>
                  </a:lnTo>
                  <a:cubicBezTo>
                    <a:pt x="0" y="11632"/>
                    <a:pt x="11632" y="0"/>
                    <a:pt x="25981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4237923" cy="500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98959" y="425183"/>
            <a:ext cx="14690081" cy="1263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 spc="-13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Herramientas avanzadas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7366" y="396107"/>
            <a:ext cx="15512712" cy="11634534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-2900984" y="396107"/>
            <a:ext cx="15512712" cy="116345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7213920" cy="8211766"/>
            <a:chOff x="0" y="0"/>
            <a:chExt cx="1899962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99963" cy="2162770"/>
            </a:xfrm>
            <a:custGeom>
              <a:avLst/>
              <a:gdLst/>
              <a:ahLst/>
              <a:cxnLst/>
              <a:rect r="r" b="b" t="t" l="l"/>
              <a:pathLst>
                <a:path h="2162770" w="1899963">
                  <a:moveTo>
                    <a:pt x="57952" y="0"/>
                  </a:moveTo>
                  <a:lnTo>
                    <a:pt x="1842010" y="0"/>
                  </a:lnTo>
                  <a:cubicBezTo>
                    <a:pt x="1857380" y="0"/>
                    <a:pt x="1872120" y="6106"/>
                    <a:pt x="1882989" y="16974"/>
                  </a:cubicBezTo>
                  <a:cubicBezTo>
                    <a:pt x="1893857" y="27842"/>
                    <a:pt x="1899963" y="42582"/>
                    <a:pt x="1899963" y="57952"/>
                  </a:cubicBezTo>
                  <a:lnTo>
                    <a:pt x="1899963" y="2104817"/>
                  </a:lnTo>
                  <a:cubicBezTo>
                    <a:pt x="1899963" y="2136824"/>
                    <a:pt x="1874016" y="2162770"/>
                    <a:pt x="1842010" y="2162770"/>
                  </a:cubicBezTo>
                  <a:lnTo>
                    <a:pt x="57952" y="2162770"/>
                  </a:lnTo>
                  <a:cubicBezTo>
                    <a:pt x="42582" y="2162770"/>
                    <a:pt x="27842" y="2156664"/>
                    <a:pt x="16974" y="2145796"/>
                  </a:cubicBezTo>
                  <a:cubicBezTo>
                    <a:pt x="6106" y="2134928"/>
                    <a:pt x="0" y="2120187"/>
                    <a:pt x="0" y="2104817"/>
                  </a:cubicBezTo>
                  <a:lnTo>
                    <a:pt x="0" y="57952"/>
                  </a:lnTo>
                  <a:cubicBezTo>
                    <a:pt x="0" y="42582"/>
                    <a:pt x="6106" y="27842"/>
                    <a:pt x="16974" y="16974"/>
                  </a:cubicBezTo>
                  <a:cubicBezTo>
                    <a:pt x="27842" y="6106"/>
                    <a:pt x="42582" y="0"/>
                    <a:pt x="57952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1899962" cy="22389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10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1907064" y="-2193739"/>
            <a:ext cx="2111964" cy="8592508"/>
            <a:chOff x="0" y="0"/>
            <a:chExt cx="813784" cy="33108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3784" cy="3310873"/>
            </a:xfrm>
            <a:custGeom>
              <a:avLst/>
              <a:gdLst/>
              <a:ahLst/>
              <a:cxnLst/>
              <a:rect r="r" b="b" t="t" l="l"/>
              <a:pathLst>
                <a:path h="3310873" w="813784">
                  <a:moveTo>
                    <a:pt x="366574" y="0"/>
                  </a:moveTo>
                  <a:lnTo>
                    <a:pt x="447209" y="0"/>
                  </a:lnTo>
                  <a:cubicBezTo>
                    <a:pt x="544431" y="0"/>
                    <a:pt x="637670" y="38621"/>
                    <a:pt x="706416" y="107367"/>
                  </a:cubicBezTo>
                  <a:cubicBezTo>
                    <a:pt x="775163" y="176113"/>
                    <a:pt x="813784" y="269353"/>
                    <a:pt x="813784" y="366574"/>
                  </a:cubicBezTo>
                  <a:lnTo>
                    <a:pt x="813784" y="2944298"/>
                  </a:lnTo>
                  <a:cubicBezTo>
                    <a:pt x="813784" y="3041520"/>
                    <a:pt x="775163" y="3134759"/>
                    <a:pt x="706416" y="3203506"/>
                  </a:cubicBezTo>
                  <a:cubicBezTo>
                    <a:pt x="637670" y="3272251"/>
                    <a:pt x="544431" y="3310873"/>
                    <a:pt x="447209" y="3310873"/>
                  </a:cubicBezTo>
                  <a:lnTo>
                    <a:pt x="366574" y="3310873"/>
                  </a:lnTo>
                  <a:cubicBezTo>
                    <a:pt x="269353" y="3310873"/>
                    <a:pt x="176113" y="3272251"/>
                    <a:pt x="107367" y="3203506"/>
                  </a:cubicBezTo>
                  <a:cubicBezTo>
                    <a:pt x="38621" y="3134759"/>
                    <a:pt x="0" y="3041520"/>
                    <a:pt x="0" y="2944298"/>
                  </a:cubicBezTo>
                  <a:lnTo>
                    <a:pt x="0" y="366574"/>
                  </a:lnTo>
                  <a:cubicBezTo>
                    <a:pt x="0" y="269353"/>
                    <a:pt x="38621" y="176113"/>
                    <a:pt x="107367" y="107367"/>
                  </a:cubicBezTo>
                  <a:cubicBezTo>
                    <a:pt x="176113" y="38621"/>
                    <a:pt x="269353" y="0"/>
                    <a:pt x="366574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813784" cy="33680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true" flipV="true" rot="-5400000">
            <a:off x="14989539" y="1051691"/>
            <a:ext cx="1416724" cy="2101648"/>
          </a:xfrm>
          <a:custGeom>
            <a:avLst/>
            <a:gdLst/>
            <a:ahLst/>
            <a:cxnLst/>
            <a:rect r="r" b="b" t="t" l="l"/>
            <a:pathLst>
              <a:path h="2101648" w="1416724">
                <a:moveTo>
                  <a:pt x="1416725" y="2101648"/>
                </a:moveTo>
                <a:lnTo>
                  <a:pt x="0" y="2101648"/>
                </a:lnTo>
                <a:lnTo>
                  <a:pt x="0" y="0"/>
                </a:lnTo>
                <a:lnTo>
                  <a:pt x="1416725" y="0"/>
                </a:lnTo>
                <a:lnTo>
                  <a:pt x="1416725" y="2101648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66792" y="3517462"/>
            <a:ext cx="8592508" cy="5740838"/>
            <a:chOff x="0" y="0"/>
            <a:chExt cx="1167219" cy="779844"/>
          </a:xfrm>
        </p:grpSpPr>
        <p:sp>
          <p:nvSpPr>
            <p:cNvPr name="Freeform 10" id="10"/>
            <p:cNvSpPr/>
            <p:nvPr/>
          </p:nvSpPr>
          <p:spPr>
            <a:xfrm flipH="false" flipV="false" rot="-6000">
              <a:off x="-653" y="-991"/>
              <a:ext cx="1168525" cy="781837"/>
            </a:xfrm>
            <a:custGeom>
              <a:avLst/>
              <a:gdLst/>
              <a:ahLst/>
              <a:cxnLst/>
              <a:rect r="r" b="b" t="t" l="l"/>
              <a:pathLst>
                <a:path h="781837" w="1168525">
                  <a:moveTo>
                    <a:pt x="22058" y="9"/>
                  </a:moveTo>
                  <a:lnTo>
                    <a:pt x="1147828" y="1974"/>
                  </a:lnTo>
                  <a:cubicBezTo>
                    <a:pt x="1153325" y="1984"/>
                    <a:pt x="1158592" y="4176"/>
                    <a:pt x="1162471" y="8069"/>
                  </a:cubicBezTo>
                  <a:cubicBezTo>
                    <a:pt x="1166351" y="11962"/>
                    <a:pt x="1168525" y="17237"/>
                    <a:pt x="1168515" y="22733"/>
                  </a:cubicBezTo>
                  <a:lnTo>
                    <a:pt x="1167227" y="761130"/>
                  </a:lnTo>
                  <a:cubicBezTo>
                    <a:pt x="1167207" y="772575"/>
                    <a:pt x="1157912" y="781837"/>
                    <a:pt x="1146467" y="781817"/>
                  </a:cubicBezTo>
                  <a:lnTo>
                    <a:pt x="20697" y="779852"/>
                  </a:lnTo>
                  <a:cubicBezTo>
                    <a:pt x="15200" y="779842"/>
                    <a:pt x="9933" y="777650"/>
                    <a:pt x="6054" y="773757"/>
                  </a:cubicBezTo>
                  <a:cubicBezTo>
                    <a:pt x="2174" y="769864"/>
                    <a:pt x="0" y="764589"/>
                    <a:pt x="10" y="759093"/>
                  </a:cubicBezTo>
                  <a:lnTo>
                    <a:pt x="1298" y="20696"/>
                  </a:lnTo>
                  <a:cubicBezTo>
                    <a:pt x="1308" y="15200"/>
                    <a:pt x="3500" y="9933"/>
                    <a:pt x="7394" y="6053"/>
                  </a:cubicBezTo>
                  <a:cubicBezTo>
                    <a:pt x="11287" y="2174"/>
                    <a:pt x="16561" y="0"/>
                    <a:pt x="22058" y="9"/>
                  </a:cubicBezTo>
                  <a:close/>
                </a:path>
              </a:pathLst>
            </a:custGeom>
            <a:blipFill>
              <a:blip r:embed="rId4">
                <a:alphaModFix amt="55000"/>
              </a:blip>
              <a:stretch>
                <a:fillRect l="-5103" t="-4" r="-631" b="-5285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144000" y="3987671"/>
            <a:ext cx="7604725" cy="449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1"/>
              </a:lnSpc>
            </a:pPr>
            <a:r>
              <a:rPr lang="en-US" sz="19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+160.000 empleados</a:t>
            </a: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</a:pPr>
            <a:r>
              <a:rPr lang="en-US" sz="19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Presencia en 60 mercados</a:t>
            </a: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</a:pPr>
            <a:r>
              <a:rPr lang="en-US" sz="19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+10.000 promoc</a:t>
            </a:r>
            <a:r>
              <a:rPr lang="en-US" sz="19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iones internas al año</a:t>
            </a: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</a:pPr>
            <a:r>
              <a:rPr lang="en-US" sz="1972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 Tienda, oficina, fábricas, logística…</a:t>
            </a: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</a:pPr>
          </a:p>
          <a:p>
            <a:pPr algn="ctr">
              <a:lnSpc>
                <a:spcPts val="2761"/>
              </a:lnSpc>
            </a:pPr>
            <a:r>
              <a:rPr lang="en-US" sz="1972" i="true">
                <a:solidFill>
                  <a:srgbClr val="031FEF"/>
                </a:solidFill>
                <a:latin typeface="Heading Now 71-78 Italics"/>
                <a:ea typeface="Heading Now 71-78 Italics"/>
                <a:cs typeface="Heading Now 71-78 Italics"/>
                <a:sym typeface="Heading Now 71-78 Italics"/>
              </a:rPr>
              <a:t>Detectar el talento oculto. Potenciarlo. Promocionarlo</a:t>
            </a:r>
          </a:p>
          <a:p>
            <a:pPr algn="l">
              <a:lnSpc>
                <a:spcPts val="2761"/>
              </a:lnSpc>
            </a:pPr>
          </a:p>
          <a:p>
            <a:pPr algn="l">
              <a:lnSpc>
                <a:spcPts val="276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 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>
            <a:hlinkClick r:id="rId2" tooltip="https://github.com/jimenacp/talent-match-refined"/>
          </p:cNvPr>
          <p:cNvSpPr/>
          <p:nvPr/>
        </p:nvSpPr>
        <p:spPr>
          <a:xfrm rot="0">
            <a:off x="3646824" y="1028700"/>
            <a:ext cx="10994352" cy="7443808"/>
          </a:xfrm>
          <a:prstGeom prst="rect">
            <a:avLst/>
          </a:prstGeom>
          <a:solidFill>
            <a:srgbClr val="031FEF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5238576" y="1883114"/>
            <a:ext cx="7810847" cy="3862485"/>
            <a:chOff x="0" y="0"/>
            <a:chExt cx="10414463" cy="514998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85725"/>
              <a:ext cx="10414463" cy="37374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0013"/>
                </a:lnSpc>
              </a:pPr>
              <a:r>
                <a:rPr lang="en-US" sz="9628" spc="-606">
                  <a:solidFill>
                    <a:srgbClr val="FFFFFF"/>
                  </a:solidFill>
                  <a:latin typeface="Heading Now 71-78"/>
                  <a:ea typeface="Heading Now 71-78"/>
                  <a:cs typeface="Heading Now 71-78"/>
                  <a:sym typeface="Heading Now 71-78"/>
                </a:rPr>
                <a:t>¡Muchas gracias!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4031110"/>
              <a:ext cx="10414463" cy="11188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359"/>
                </a:lnSpc>
              </a:pPr>
              <a:r>
                <a:rPr lang="en-US" sz="2399" i="true">
                  <a:solidFill>
                    <a:srgbClr val="FFFFFF"/>
                  </a:solidFill>
                  <a:latin typeface="Heading Now 71-78 Italics"/>
                  <a:ea typeface="Heading Now 71-78 Italics"/>
                  <a:cs typeface="Heading Now 71-78 Italics"/>
                  <a:sym typeface="Heading Now 71-78 Italics"/>
                </a:rPr>
                <a:t>Carolina López, Jimena Caballero, Lucía Yan Wu y Marta Canino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38468" y="6595699"/>
            <a:ext cx="10411065" cy="634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211"/>
              </a:lnSpc>
              <a:spcBef>
                <a:spcPct val="0"/>
              </a:spcBef>
            </a:pPr>
            <a:r>
              <a:rPr lang="en-US" sz="3828" spc="-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Equipo People Tech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897393" y="8950778"/>
            <a:ext cx="646338" cy="597313"/>
          </a:xfrm>
          <a:custGeom>
            <a:avLst/>
            <a:gdLst/>
            <a:ahLst/>
            <a:cxnLst/>
            <a:rect r="r" b="b" t="t" l="l"/>
            <a:pathLst>
              <a:path h="597313" w="646338">
                <a:moveTo>
                  <a:pt x="0" y="0"/>
                </a:moveTo>
                <a:lnTo>
                  <a:pt x="646337" y="0"/>
                </a:lnTo>
                <a:lnTo>
                  <a:pt x="646337" y="597313"/>
                </a:lnTo>
                <a:lnTo>
                  <a:pt x="0" y="5973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03" r="0" b="-410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305640" y="8796036"/>
            <a:ext cx="1329599" cy="556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6"/>
              </a:lnSpc>
            </a:pPr>
            <a:r>
              <a:rPr lang="en-US" sz="3219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  <a:hlinkClick r:id="rId4" tooltip="https://github.com/jimenacp/talent-match-refined"/>
              </a:rPr>
              <a:t>Código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55117" y="9427194"/>
            <a:ext cx="4080123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 spc="-24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https://github.com/jimenacp/talent-match-refined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83254"/>
            <a:ext cx="6563870" cy="4197705"/>
            <a:chOff x="0" y="0"/>
            <a:chExt cx="1728756" cy="1105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8756" cy="1105568"/>
            </a:xfrm>
            <a:custGeom>
              <a:avLst/>
              <a:gdLst/>
              <a:ahLst/>
              <a:cxnLst/>
              <a:rect r="r" b="b" t="t" l="l"/>
              <a:pathLst>
                <a:path h="1105568" w="1728756">
                  <a:moveTo>
                    <a:pt x="63692" y="0"/>
                  </a:moveTo>
                  <a:lnTo>
                    <a:pt x="1665064" y="0"/>
                  </a:lnTo>
                  <a:cubicBezTo>
                    <a:pt x="1681956" y="0"/>
                    <a:pt x="1698156" y="6710"/>
                    <a:pt x="1710101" y="18655"/>
                  </a:cubicBezTo>
                  <a:cubicBezTo>
                    <a:pt x="1722045" y="30599"/>
                    <a:pt x="1728756" y="46800"/>
                    <a:pt x="1728756" y="63692"/>
                  </a:cubicBezTo>
                  <a:lnTo>
                    <a:pt x="1728756" y="1041877"/>
                  </a:lnTo>
                  <a:cubicBezTo>
                    <a:pt x="1728756" y="1077053"/>
                    <a:pt x="1700240" y="1105568"/>
                    <a:pt x="1665064" y="1105568"/>
                  </a:cubicBezTo>
                  <a:lnTo>
                    <a:pt x="63692" y="1105568"/>
                  </a:lnTo>
                  <a:cubicBezTo>
                    <a:pt x="46800" y="1105568"/>
                    <a:pt x="30599" y="1098858"/>
                    <a:pt x="18655" y="1086914"/>
                  </a:cubicBezTo>
                  <a:cubicBezTo>
                    <a:pt x="6710" y="1074969"/>
                    <a:pt x="0" y="1058769"/>
                    <a:pt x="0" y="1041877"/>
                  </a:cubicBezTo>
                  <a:lnTo>
                    <a:pt x="0" y="63692"/>
                  </a:lnTo>
                  <a:cubicBezTo>
                    <a:pt x="0" y="46800"/>
                    <a:pt x="6710" y="30599"/>
                    <a:pt x="18655" y="18655"/>
                  </a:cubicBezTo>
                  <a:cubicBezTo>
                    <a:pt x="30599" y="6710"/>
                    <a:pt x="46800" y="0"/>
                    <a:pt x="63692" y="0"/>
                  </a:cubicBezTo>
                  <a:close/>
                </a:path>
              </a:pathLst>
            </a:custGeom>
            <a:solidFill>
              <a:srgbClr val="FFFF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728756" cy="1162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8428972" y="2241633"/>
          <a:ext cx="9171741" cy="7120005"/>
        </p:xfrm>
        <a:graphic>
          <a:graphicData uri="http://schemas.openxmlformats.org/drawingml/2006/table">
            <a:tbl>
              <a:tblPr/>
              <a:tblGrid>
                <a:gridCol w="3129063"/>
                <a:gridCol w="6042678"/>
              </a:tblGrid>
              <a:tr h="1161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00000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Reto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Dificultad para identificar talento interno con potencial oculto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5132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Objetivo Principal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Identificar y visibilizar talento dentro de la organización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7256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Usuarios objetivo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Equipos de RRHH, managers y empleados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61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Funcionalidad clave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Sistema de búsqueda avanzada y alertas automaticas sobre perfiles destacados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1616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Impacto esperado 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459"/>
                        </a:lnSpc>
                        <a:defRPr/>
                      </a:pPr>
                      <a:r>
                        <a:rPr lang="en-US" sz="19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Aceleración del proceso de identificación y seleccion de candidatos internos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112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010101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Métrica de éxito 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05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Heading Now 71-78"/>
                          <a:ea typeface="Heading Now 71-78"/>
                          <a:cs typeface="Heading Now 71-78"/>
                          <a:sym typeface="Heading Now 71-78"/>
                        </a:rPr>
                        <a:t>% de vacantes internas cubiertas gracias al sistema</a:t>
                      </a:r>
                      <a:endParaRPr lang="en-US" sz="1100"/>
                    </a:p>
                  </a:txBody>
                  <a:tcPr marL="190500" marR="190500" marT="190500" marB="190500" anchor="t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564992" y="4499659"/>
            <a:ext cx="5740786" cy="2798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00"/>
              </a:lnSpc>
            </a:pPr>
            <a:r>
              <a:rPr lang="en-US" b="true" sz="9259" spc="-583">
                <a:solidFill>
                  <a:srgbClr val="000000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Objetivo del MVP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64992" y="3432892"/>
            <a:ext cx="491888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01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3177808" y="439290"/>
            <a:ext cx="11577688" cy="1178819"/>
          </a:xfrm>
          <a:custGeom>
            <a:avLst/>
            <a:gdLst/>
            <a:ahLst/>
            <a:cxnLst/>
            <a:rect r="r" b="b" t="t" l="l"/>
            <a:pathLst>
              <a:path h="1178819" w="11577688">
                <a:moveTo>
                  <a:pt x="0" y="0"/>
                </a:moveTo>
                <a:lnTo>
                  <a:pt x="11577688" y="0"/>
                </a:lnTo>
                <a:lnTo>
                  <a:pt x="11577688" y="1178820"/>
                </a:lnTo>
                <a:lnTo>
                  <a:pt x="0" y="11788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87109" y="623252"/>
            <a:ext cx="12313781" cy="658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4"/>
              </a:lnSpc>
              <a:spcBef>
                <a:spcPct val="0"/>
              </a:spcBef>
            </a:pPr>
            <a:r>
              <a:rPr lang="en-US" sz="3324" spc="-66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¿Y si el talento no estuviera tan escondido?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0561680" cy="8211766"/>
            <a:chOff x="0" y="0"/>
            <a:chExt cx="2781677" cy="21627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81677" cy="2162770"/>
            </a:xfrm>
            <a:custGeom>
              <a:avLst/>
              <a:gdLst/>
              <a:ahLst/>
              <a:cxnLst/>
              <a:rect r="r" b="b" t="t" l="l"/>
              <a:pathLst>
                <a:path h="2162770" w="2781677">
                  <a:moveTo>
                    <a:pt x="39583" y="0"/>
                  </a:moveTo>
                  <a:lnTo>
                    <a:pt x="2742094" y="0"/>
                  </a:lnTo>
                  <a:cubicBezTo>
                    <a:pt x="2763955" y="0"/>
                    <a:pt x="2781677" y="17722"/>
                    <a:pt x="2781677" y="39583"/>
                  </a:cubicBezTo>
                  <a:lnTo>
                    <a:pt x="2781677" y="2123187"/>
                  </a:lnTo>
                  <a:cubicBezTo>
                    <a:pt x="2781677" y="2145048"/>
                    <a:pt x="2763955" y="2162770"/>
                    <a:pt x="2742094" y="2162770"/>
                  </a:cubicBezTo>
                  <a:lnTo>
                    <a:pt x="39583" y="2162770"/>
                  </a:lnTo>
                  <a:cubicBezTo>
                    <a:pt x="17722" y="2162770"/>
                    <a:pt x="0" y="2145048"/>
                    <a:pt x="0" y="2123187"/>
                  </a:cubicBezTo>
                  <a:lnTo>
                    <a:pt x="0" y="39583"/>
                  </a:lnTo>
                  <a:cubicBezTo>
                    <a:pt x="0" y="17722"/>
                    <a:pt x="17722" y="0"/>
                    <a:pt x="39583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781677" cy="22199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5400000">
            <a:off x="14384115" y="496926"/>
            <a:ext cx="828114" cy="4604099"/>
            <a:chOff x="0" y="0"/>
            <a:chExt cx="319090" cy="177405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5400000">
            <a:off x="14384115" y="3324486"/>
            <a:ext cx="828114" cy="4604099"/>
            <a:chOff x="0" y="0"/>
            <a:chExt cx="319090" cy="177405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5400000">
            <a:off x="14384115" y="1439499"/>
            <a:ext cx="828114" cy="4604099"/>
            <a:chOff x="0" y="0"/>
            <a:chExt cx="319090" cy="17740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31FEF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5400000">
            <a:off x="14384115" y="-445488"/>
            <a:ext cx="828114" cy="4604099"/>
            <a:chOff x="0" y="0"/>
            <a:chExt cx="319090" cy="1774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-5400000">
            <a:off x="14384115" y="2382072"/>
            <a:ext cx="828114" cy="4604099"/>
            <a:chOff x="0" y="0"/>
            <a:chExt cx="319090" cy="1774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43755" y="6518921"/>
            <a:ext cx="2109411" cy="2109411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743755" y="1769532"/>
            <a:ext cx="5892582" cy="1376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686"/>
              </a:lnSpc>
            </a:pPr>
            <a:r>
              <a:rPr lang="en-US" sz="9143" spc="-576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Agenda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126577" y="2451313"/>
            <a:ext cx="327662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Objetivo del MVP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284146" y="5295737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Motor de Match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126577" y="3394007"/>
            <a:ext cx="357210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3284146" y="1508898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Reto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047792" y="4336580"/>
            <a:ext cx="343419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Modelado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1923979" y="6699145"/>
            <a:ext cx="1748963" cy="1748963"/>
          </a:xfrm>
          <a:custGeom>
            <a:avLst/>
            <a:gdLst/>
            <a:ahLst/>
            <a:cxnLst/>
            <a:rect r="r" b="b" t="t" l="l"/>
            <a:pathLst>
              <a:path h="1748963" w="1748963">
                <a:moveTo>
                  <a:pt x="0" y="0"/>
                </a:moveTo>
                <a:lnTo>
                  <a:pt x="1748963" y="0"/>
                </a:lnTo>
                <a:lnTo>
                  <a:pt x="1748963" y="1748963"/>
                </a:lnTo>
                <a:lnTo>
                  <a:pt x="0" y="17489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-5400000">
            <a:off x="14384115" y="4266900"/>
            <a:ext cx="828114" cy="4604099"/>
            <a:chOff x="0" y="0"/>
            <a:chExt cx="319090" cy="17740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238646" y="6231092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Resultados</a:t>
            </a:r>
          </a:p>
        </p:txBody>
      </p:sp>
      <p:grpSp>
        <p:nvGrpSpPr>
          <p:cNvPr name="Group 34" id="34"/>
          <p:cNvGrpSpPr/>
          <p:nvPr/>
        </p:nvGrpSpPr>
        <p:grpSpPr>
          <a:xfrm rot="-5400000">
            <a:off x="14384115" y="6146223"/>
            <a:ext cx="828114" cy="4604099"/>
            <a:chOff x="0" y="0"/>
            <a:chExt cx="319090" cy="177405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3205361" y="8104420"/>
            <a:ext cx="3119052" cy="10782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Como funciona</a:t>
            </a:r>
          </a:p>
          <a:p>
            <a:pPr algn="ctr">
              <a:lnSpc>
                <a:spcPts val="4094"/>
              </a:lnSpc>
            </a:pPr>
          </a:p>
        </p:txBody>
      </p:sp>
      <p:grpSp>
        <p:nvGrpSpPr>
          <p:cNvPr name="Group 38" id="38"/>
          <p:cNvGrpSpPr/>
          <p:nvPr/>
        </p:nvGrpSpPr>
        <p:grpSpPr>
          <a:xfrm rot="-5400000">
            <a:off x="14384115" y="5209314"/>
            <a:ext cx="828114" cy="4604099"/>
            <a:chOff x="0" y="0"/>
            <a:chExt cx="319090" cy="1774055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319090" cy="1774055"/>
            </a:xfrm>
            <a:custGeom>
              <a:avLst/>
              <a:gdLst/>
              <a:ahLst/>
              <a:cxnLst/>
              <a:rect r="r" b="b" t="t" l="l"/>
              <a:pathLst>
                <a:path h="1774055" w="319090">
                  <a:moveTo>
                    <a:pt x="159545" y="0"/>
                  </a:moveTo>
                  <a:lnTo>
                    <a:pt x="159545" y="0"/>
                  </a:lnTo>
                  <a:cubicBezTo>
                    <a:pt x="247659" y="0"/>
                    <a:pt x="319090" y="71431"/>
                    <a:pt x="319090" y="159545"/>
                  </a:cubicBezTo>
                  <a:lnTo>
                    <a:pt x="319090" y="1614511"/>
                  </a:lnTo>
                  <a:cubicBezTo>
                    <a:pt x="319090" y="1702625"/>
                    <a:pt x="247659" y="1774055"/>
                    <a:pt x="159545" y="1774055"/>
                  </a:cubicBezTo>
                  <a:lnTo>
                    <a:pt x="159545" y="1774055"/>
                  </a:lnTo>
                  <a:cubicBezTo>
                    <a:pt x="71431" y="1774055"/>
                    <a:pt x="0" y="1702625"/>
                    <a:pt x="0" y="1614511"/>
                  </a:cubicBezTo>
                  <a:lnTo>
                    <a:pt x="0" y="159545"/>
                  </a:lnTo>
                  <a:cubicBezTo>
                    <a:pt x="0" y="71431"/>
                    <a:pt x="71431" y="0"/>
                    <a:pt x="159545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319090" cy="18312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3238646" y="7167511"/>
            <a:ext cx="3119052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</a:pPr>
            <a:r>
              <a:rPr lang="en-US" sz="2925" spc="-58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Futuro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6534"/>
            <a:ext cx="16230600" cy="4197705"/>
            <a:chOff x="0" y="0"/>
            <a:chExt cx="4274726" cy="11055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1105568"/>
            </a:xfrm>
            <a:custGeom>
              <a:avLst/>
              <a:gdLst/>
              <a:ahLst/>
              <a:cxnLst/>
              <a:rect r="r" b="b" t="t" l="l"/>
              <a:pathLst>
                <a:path h="1105568" w="4274726">
                  <a:moveTo>
                    <a:pt x="25758" y="0"/>
                  </a:moveTo>
                  <a:lnTo>
                    <a:pt x="4248968" y="0"/>
                  </a:lnTo>
                  <a:cubicBezTo>
                    <a:pt x="4255800" y="0"/>
                    <a:pt x="4262351" y="2714"/>
                    <a:pt x="4267182" y="7544"/>
                  </a:cubicBezTo>
                  <a:cubicBezTo>
                    <a:pt x="4272012" y="12375"/>
                    <a:pt x="4274726" y="18926"/>
                    <a:pt x="4274726" y="25758"/>
                  </a:cubicBezTo>
                  <a:lnTo>
                    <a:pt x="4274726" y="1079811"/>
                  </a:lnTo>
                  <a:cubicBezTo>
                    <a:pt x="4274726" y="1086642"/>
                    <a:pt x="4272012" y="1093194"/>
                    <a:pt x="4267182" y="1098024"/>
                  </a:cubicBezTo>
                  <a:cubicBezTo>
                    <a:pt x="4262351" y="1102855"/>
                    <a:pt x="4255800" y="1105568"/>
                    <a:pt x="4248968" y="1105568"/>
                  </a:cubicBezTo>
                  <a:lnTo>
                    <a:pt x="25758" y="1105568"/>
                  </a:lnTo>
                  <a:cubicBezTo>
                    <a:pt x="18926" y="1105568"/>
                    <a:pt x="12375" y="1102855"/>
                    <a:pt x="7544" y="1098024"/>
                  </a:cubicBezTo>
                  <a:cubicBezTo>
                    <a:pt x="2714" y="1093194"/>
                    <a:pt x="0" y="1086642"/>
                    <a:pt x="0" y="1079811"/>
                  </a:cubicBezTo>
                  <a:lnTo>
                    <a:pt x="0" y="25758"/>
                  </a:lnTo>
                  <a:cubicBezTo>
                    <a:pt x="0" y="18926"/>
                    <a:pt x="2714" y="12375"/>
                    <a:pt x="7544" y="7544"/>
                  </a:cubicBezTo>
                  <a:cubicBezTo>
                    <a:pt x="12375" y="2714"/>
                    <a:pt x="18926" y="0"/>
                    <a:pt x="25758" y="0"/>
                  </a:cubicBezTo>
                  <a:close/>
                </a:path>
              </a:pathLst>
            </a:custGeom>
            <a:solidFill>
              <a:srgbClr val="000000"/>
            </a:solidFill>
            <a:ln cap="rnd">
              <a:noFill/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11627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15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44084" y="1548668"/>
            <a:ext cx="3169401" cy="2322307"/>
          </a:xfrm>
          <a:custGeom>
            <a:avLst/>
            <a:gdLst/>
            <a:ahLst/>
            <a:cxnLst/>
            <a:rect r="r" b="b" t="t" l="l"/>
            <a:pathLst>
              <a:path h="2322307" w="3169401">
                <a:moveTo>
                  <a:pt x="0" y="0"/>
                </a:moveTo>
                <a:lnTo>
                  <a:pt x="3169401" y="0"/>
                </a:lnTo>
                <a:lnTo>
                  <a:pt x="3169401" y="2322306"/>
                </a:lnTo>
                <a:lnTo>
                  <a:pt x="0" y="23223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168291" y="8186054"/>
            <a:ext cx="5119709" cy="2873437"/>
          </a:xfrm>
          <a:custGeom>
            <a:avLst/>
            <a:gdLst/>
            <a:ahLst/>
            <a:cxnLst/>
            <a:rect r="r" b="b" t="t" l="l"/>
            <a:pathLst>
              <a:path h="2873437" w="5119709">
                <a:moveTo>
                  <a:pt x="0" y="0"/>
                </a:moveTo>
                <a:lnTo>
                  <a:pt x="5119709" y="0"/>
                </a:lnTo>
                <a:lnTo>
                  <a:pt x="5119709" y="2873437"/>
                </a:lnTo>
                <a:lnTo>
                  <a:pt x="0" y="287343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800000">
            <a:off x="11129523" y="5667197"/>
            <a:ext cx="518909" cy="4197058"/>
          </a:xfrm>
          <a:custGeom>
            <a:avLst/>
            <a:gdLst/>
            <a:ahLst/>
            <a:cxnLst/>
            <a:rect r="r" b="b" t="t" l="l"/>
            <a:pathLst>
              <a:path h="4197058" w="518909">
                <a:moveTo>
                  <a:pt x="0" y="0"/>
                </a:moveTo>
                <a:lnTo>
                  <a:pt x="518909" y="0"/>
                </a:lnTo>
                <a:lnTo>
                  <a:pt x="518909" y="4197058"/>
                </a:lnTo>
                <a:lnTo>
                  <a:pt x="0" y="41970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409290" y="3369783"/>
            <a:ext cx="101491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00"/>
              </a:lnSpc>
            </a:pPr>
            <a:r>
              <a:rPr lang="en-US" sz="9259" spc="-583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Datos Disponibles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64992" y="2133759"/>
            <a:ext cx="4918881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  <a:spcBef>
                <a:spcPct val="0"/>
              </a:spcBef>
            </a:pPr>
            <a:r>
              <a:rPr lang="en-US" sz="6000" spc="-120">
                <a:solidFill>
                  <a:srgbClr val="FFFFF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457647"/>
            <a:ext cx="9788448" cy="4365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Evaluaci</a:t>
            </a: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ones (con feedbacks de superiores)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Formación y cursos completados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Idiomas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Interés en movilidad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Educación formal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Aplicaciones previas a vacantes</a:t>
            </a:r>
          </a:p>
          <a:p>
            <a:pPr algn="l" marL="631508" indent="-315754" lvl="1">
              <a:lnSpc>
                <a:spcPts val="4914"/>
              </a:lnSpc>
              <a:buFont typeface="Arial"/>
              <a:buChar char="•"/>
            </a:pPr>
            <a:r>
              <a:rPr lang="en-US" b="true" sz="2925" spc="-58">
                <a:solidFill>
                  <a:srgbClr val="010101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Información demográfica y de antigüedad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55108" y="5591823"/>
            <a:ext cx="4752677" cy="1883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46"/>
              </a:lnSpc>
            </a:pPr>
            <a:r>
              <a:rPr lang="en-US" sz="3461" spc="-6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Colectivo de </a:t>
            </a:r>
            <a:r>
              <a:rPr lang="en-US" b="true" sz="3461" spc="-69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3461" spc="-6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, </a:t>
            </a:r>
          </a:p>
          <a:p>
            <a:pPr algn="ctr">
              <a:lnSpc>
                <a:spcPts val="4846"/>
              </a:lnSpc>
            </a:pPr>
            <a:r>
              <a:rPr lang="en-US" sz="3461" spc="-6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el más homogéneo </a:t>
            </a:r>
          </a:p>
          <a:p>
            <a:pPr algn="ctr">
              <a:lnSpc>
                <a:spcPts val="4846"/>
              </a:lnSpc>
              <a:spcBef>
                <a:spcPct val="0"/>
              </a:spcBef>
            </a:pPr>
            <a:r>
              <a:rPr lang="en-US" sz="3461" spc="-69">
                <a:solidFill>
                  <a:srgbClr val="000000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y completo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60808" y="7842202"/>
            <a:ext cx="5941278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30,000 empleados en España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708852"/>
            <a:ext cx="9396369" cy="4662948"/>
          </a:xfrm>
          <a:custGeom>
            <a:avLst/>
            <a:gdLst/>
            <a:ahLst/>
            <a:cxnLst/>
            <a:rect r="r" b="b" t="t" l="l"/>
            <a:pathLst>
              <a:path h="4662948" w="9396369">
                <a:moveTo>
                  <a:pt x="0" y="0"/>
                </a:moveTo>
                <a:lnTo>
                  <a:pt x="9396369" y="0"/>
                </a:lnTo>
                <a:lnTo>
                  <a:pt x="9396369" y="4662948"/>
                </a:lnTo>
                <a:lnTo>
                  <a:pt x="0" y="4662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24612" y="3486562"/>
            <a:ext cx="8863388" cy="5107527"/>
          </a:xfrm>
          <a:custGeom>
            <a:avLst/>
            <a:gdLst/>
            <a:ahLst/>
            <a:cxnLst/>
            <a:rect r="r" b="b" t="t" l="l"/>
            <a:pathLst>
              <a:path h="5107527" w="8863388">
                <a:moveTo>
                  <a:pt x="0" y="0"/>
                </a:moveTo>
                <a:lnTo>
                  <a:pt x="8863388" y="0"/>
                </a:lnTo>
                <a:lnTo>
                  <a:pt x="8863388" y="5107528"/>
                </a:lnTo>
                <a:lnTo>
                  <a:pt x="0" y="5107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02317" y="501807"/>
            <a:ext cx="17083365" cy="1531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00"/>
              </a:lnSpc>
            </a:pPr>
            <a:r>
              <a:rPr lang="en-US" sz="9259" spc="-583">
                <a:solidFill>
                  <a:srgbClr val="010101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Exploratory Data Analysis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856955" y="2244286"/>
            <a:ext cx="10574089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94"/>
              </a:lnSpc>
              <a:spcBef>
                <a:spcPct val="0"/>
              </a:spcBef>
            </a:pP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¿Qué sabemos sobre nuestros empleados en </a:t>
            </a:r>
            <a:r>
              <a:rPr lang="en-US" b="true" sz="2925" spc="-58">
                <a:solidFill>
                  <a:srgbClr val="031FEF"/>
                </a:solidFill>
                <a:latin typeface="Heading Now 71-78 Bold"/>
                <a:ea typeface="Heading Now 71-78 Bold"/>
                <a:cs typeface="Heading Now 71-78 Bold"/>
                <a:sym typeface="Heading Now 71-78 Bold"/>
              </a:rPr>
              <a:t>TIENDA</a:t>
            </a:r>
            <a:r>
              <a:rPr lang="en-US" sz="2925" spc="-58">
                <a:solidFill>
                  <a:srgbClr val="031FEF"/>
                </a:solidFill>
                <a:latin typeface="Heading Now 71-78"/>
                <a:ea typeface="Heading Now 71-78"/>
                <a:cs typeface="Heading Now 71-78"/>
                <a:sym typeface="Heading Now 71-78"/>
              </a:rPr>
              <a:t>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DAGk02WdjlM</dc:identifier>
  <dcterms:modified xsi:type="dcterms:W3CDTF">2011-08-01T06:04:30Z</dcterms:modified>
  <cp:revision>1</cp:revision>
  <dc:title>MVP - INDITEX</dc:title>
</cp:coreProperties>
</file>